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5"/>
  </p:sldMasterIdLst>
  <p:notesMasterIdLst>
    <p:notesMasterId r:id="rId49"/>
  </p:notesMasterIdLst>
  <p:sldIdLst>
    <p:sldId id="256" r:id="rId6"/>
    <p:sldId id="1766" r:id="rId7"/>
    <p:sldId id="1772" r:id="rId8"/>
    <p:sldId id="1734" r:id="rId9"/>
    <p:sldId id="1773" r:id="rId10"/>
    <p:sldId id="4715" r:id="rId11"/>
    <p:sldId id="4716" r:id="rId12"/>
    <p:sldId id="1770" r:id="rId13"/>
    <p:sldId id="4717" r:id="rId14"/>
    <p:sldId id="1775" r:id="rId15"/>
    <p:sldId id="4718" r:id="rId16"/>
    <p:sldId id="4719" r:id="rId17"/>
    <p:sldId id="4720" r:id="rId18"/>
    <p:sldId id="4721" r:id="rId19"/>
    <p:sldId id="4722" r:id="rId20"/>
    <p:sldId id="1774" r:id="rId21"/>
    <p:sldId id="4723" r:id="rId22"/>
    <p:sldId id="4724" r:id="rId23"/>
    <p:sldId id="1776" r:id="rId24"/>
    <p:sldId id="4725" r:id="rId25"/>
    <p:sldId id="4726" r:id="rId26"/>
    <p:sldId id="4727" r:id="rId27"/>
    <p:sldId id="4728" r:id="rId28"/>
    <p:sldId id="1796" r:id="rId29"/>
    <p:sldId id="4729" r:id="rId30"/>
    <p:sldId id="1781" r:id="rId31"/>
    <p:sldId id="1791" r:id="rId32"/>
    <p:sldId id="1784" r:id="rId33"/>
    <p:sldId id="4683" r:id="rId34"/>
    <p:sldId id="4730" r:id="rId35"/>
    <p:sldId id="1778" r:id="rId36"/>
    <p:sldId id="1782" r:id="rId37"/>
    <p:sldId id="4731" r:id="rId38"/>
    <p:sldId id="4732" r:id="rId39"/>
    <p:sldId id="4733" r:id="rId40"/>
    <p:sldId id="4734" r:id="rId41"/>
    <p:sldId id="4735" r:id="rId42"/>
    <p:sldId id="4736" r:id="rId43"/>
    <p:sldId id="4737" r:id="rId44"/>
    <p:sldId id="4738" r:id="rId45"/>
    <p:sldId id="4713" r:id="rId46"/>
    <p:sldId id="4714" r:id="rId47"/>
    <p:sldId id="259" r:id="rId48"/>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594AC3-910A-69DC-97BB-1ABB96001A47}" name="Noelia Seguer Avilés" initials="NA" userId="S::noelia.seguer@bakertilly.es::e5c35e0e-9ec7-4175-9b71-2ea623ab497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6031"/>
    <a:srgbClr val="569938"/>
    <a:srgbClr val="04A6C2"/>
    <a:srgbClr val="F4F8EE"/>
    <a:srgbClr val="FCFDF9"/>
    <a:srgbClr val="EAF1DD"/>
    <a:srgbClr val="2A4020"/>
    <a:srgbClr val="FF5353"/>
    <a:srgbClr val="036D7F"/>
    <a:srgbClr val="3E6E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FC224B-9F07-4FA9-9261-0C2465DD09C9}" v="1" dt="2026-03-27T14:48:50.567"/>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952" autoAdjust="0"/>
    <p:restoredTop sz="82688" autoAdjust="0"/>
  </p:normalViewPr>
  <p:slideViewPr>
    <p:cSldViewPr>
      <p:cViewPr varScale="1">
        <p:scale>
          <a:sx n="61" d="100"/>
          <a:sy n="61" d="100"/>
        </p:scale>
        <p:origin x="111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300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presProps" Target="presProps.xml"/><Relationship Id="rId55" Type="http://schemas.microsoft.com/office/2018/10/relationships/authors" Targe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8" Type="http://schemas.openxmlformats.org/officeDocument/2006/relationships/slide" Target="slides/slide3.xml"/><Relationship Id="rId51" Type="http://schemas.openxmlformats.org/officeDocument/2006/relationships/viewProps" Target="viewProps.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C49D27-5711-4B03-9F48-8B6BA56A95CB}" type="datetimeFigureOut">
              <a:rPr lang="el-GR" smtClean="0"/>
              <a:t>27/3/2026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Estilo del texto del modelo</a:t>
            </a:r>
          </a:p>
          <a:p>
            <a:pPr lvl="1"/>
            <a:r>
              <a:rPr lang="el-GR"/>
              <a:t>Segundo nivel</a:t>
            </a:r>
          </a:p>
          <a:p>
            <a:pPr lvl="2"/>
            <a:r>
              <a:rPr lang="el-GR"/>
              <a:t>Tercer nivel</a:t>
            </a:r>
          </a:p>
          <a:p>
            <a:pPr lvl="3"/>
            <a:r>
              <a:rPr lang="el-GR"/>
              <a:t>Cuarto nivel</a:t>
            </a:r>
          </a:p>
          <a:p>
            <a:pPr lvl="4"/>
            <a:r>
              <a:rPr lang="el-GR"/>
              <a:t>Quinto nivel</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74D5D8-74C3-4A38-835E-EC8AAD529D29}" type="slidenum">
              <a:rPr lang="el-GR" smtClean="0"/>
              <a:t>‹Nº›</a:t>
            </a:fld>
            <a:endParaRPr lang="el-GR"/>
          </a:p>
        </p:txBody>
      </p:sp>
    </p:spTree>
    <p:extLst>
      <p:ext uri="{BB962C8B-B14F-4D97-AF65-F5344CB8AC3E}">
        <p14:creationId xmlns:p14="http://schemas.microsoft.com/office/powerpoint/2010/main" val="4255686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El facilitador abre el taller dando la bienvenida a todos y luego explica los principales objetivos y temas. </a:t>
            </a:r>
            <a:endParaRPr lang="it-IT" sz="1800" dirty="0">
              <a:effectLst/>
              <a:latin typeface="Arial" panose="020B0604020202020204" pitchFamily="34"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2</a:t>
            </a:fld>
            <a:endParaRPr lang="el-GR"/>
          </a:p>
        </p:txBody>
      </p:sp>
    </p:spTree>
    <p:extLst>
      <p:ext uri="{BB962C8B-B14F-4D97-AF65-F5344CB8AC3E}">
        <p14:creationId xmlns:p14="http://schemas.microsoft.com/office/powerpoint/2010/main" val="1791150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385F1-AEC0-EA63-EBBE-277112C75D1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063316A-B807-D1EA-EB88-BE250C1DAC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CF764A0-75FF-F1ED-E9CB-BC06D88ED755}"/>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El aprendizaje centrado en el alumno es un enfoque educativo que da prioridad a las necesidades, los intereses y los estilos de aprendizaje de cada alumno. Cambia el enfoque de la enseñanza dirigida por el profesor a uno en el que los alumnos participan activamente en su proceso de aprendizaje, asumiendo más responsabilidad y control. En lugar de recibir información de forma pasiva, los alumnos participan en actividades que promueven una comprensión más profunda, el pensamiento crítico y el desarrollo de habilidades esenciales para la vida, como la autodirección, la curiosidad y la colaboración.</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03591A2E-18C3-AC7B-0339-DF8BDB6066AA}"/>
              </a:ext>
            </a:extLst>
          </p:cNvPr>
          <p:cNvSpPr>
            <a:spLocks noGrp="1"/>
          </p:cNvSpPr>
          <p:nvPr>
            <p:ph type="sldNum" sz="quarter" idx="5"/>
          </p:nvPr>
        </p:nvSpPr>
        <p:spPr/>
        <p:txBody>
          <a:bodyPr/>
          <a:lstStyle/>
          <a:p>
            <a:fld id="{D274D5D8-74C3-4A38-835E-EC8AAD529D29}" type="slidenum">
              <a:rPr lang="el-GR" smtClean="0"/>
              <a:t>11</a:t>
            </a:fld>
            <a:endParaRPr lang="el-GR"/>
          </a:p>
        </p:txBody>
      </p:sp>
    </p:spTree>
    <p:extLst>
      <p:ext uri="{BB962C8B-B14F-4D97-AF65-F5344CB8AC3E}">
        <p14:creationId xmlns:p14="http://schemas.microsoft.com/office/powerpoint/2010/main" val="1890115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22F47-D321-0FF7-C03F-0BD5882D76C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990FBC6-F318-F2A6-3AD4-5F9B2D332ED3}"/>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C96B5A2-E862-D609-FB1A-54BDBB649BA3}"/>
              </a:ext>
            </a:extLst>
          </p:cNvPr>
          <p:cNvSpPr>
            <a:spLocks noGrp="1"/>
          </p:cNvSpPr>
          <p:nvPr>
            <p:ph type="body" idx="1"/>
          </p:nvPr>
        </p:nvSpPr>
        <p:spPr/>
        <p:txBody>
          <a:bodyPr/>
          <a:lstStyle/>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En un concepto educativo centrado en el alumno, el profesor-formador ya no es la fuente todopoderosa de todo el conocimiento, sino el facilitador del aprendizaje, que formula las preguntas adecuadas que conducen al aprendizaje y proporciona marcos de referencia y orientación.</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Para los profesores y formadores con formación tradicional y experiencia, esto resulta difícil. Están acostumbrados a afirmar la «verdad», a corregir el rendimiento de los alumnos en cuanto a habilidades, a criticar su comportamiento o sus esfuerzos. En otras palabras, ellos mismos son el marco de referencia de lo que hay que conseguir.</a:t>
            </a:r>
            <a:endParaRPr lang="it-IT" sz="1800" dirty="0">
              <a:effectLst/>
              <a:latin typeface="Arial" panose="020B0604020202020204" pitchFamily="34" charset="0"/>
              <a:ea typeface="Arial" panose="020B0604020202020204" pitchFamily="34" charset="0"/>
            </a:endParaRPr>
          </a:p>
          <a:p>
            <a:pPr>
              <a:buNone/>
            </a:pPr>
            <a:r>
              <a:rPr lang="en-US" sz="1800" dirty="0">
                <a:effectLst/>
                <a:latin typeface="Calibri" panose="020F0502020204030204" pitchFamily="34" charset="0"/>
                <a:ea typeface="Arial" panose="020B0604020202020204" pitchFamily="34" charset="0"/>
              </a:rPr>
              <a:t>Guiar a los alumnos a través del proceso de aprendizaje, apoyar la exploración de sus propias fortalezas, darles retroalimentación positiva y motivadora, abrirse a soluciones poco convencionales, son habilidades que son casi opuestas a la enseñanza tradicional. </a:t>
            </a:r>
            <a:endParaRPr lang="el-GR" dirty="0"/>
          </a:p>
        </p:txBody>
      </p:sp>
      <p:sp>
        <p:nvSpPr>
          <p:cNvPr id="4" name="Θέση αριθμού διαφάνειας 3">
            <a:extLst>
              <a:ext uri="{FF2B5EF4-FFF2-40B4-BE49-F238E27FC236}">
                <a16:creationId xmlns:a16="http://schemas.microsoft.com/office/drawing/2014/main" id="{9D36B28A-1F74-D835-8CCE-27F77782B1E2}"/>
              </a:ext>
            </a:extLst>
          </p:cNvPr>
          <p:cNvSpPr>
            <a:spLocks noGrp="1"/>
          </p:cNvSpPr>
          <p:nvPr>
            <p:ph type="sldNum" sz="quarter" idx="5"/>
          </p:nvPr>
        </p:nvSpPr>
        <p:spPr/>
        <p:txBody>
          <a:bodyPr/>
          <a:lstStyle/>
          <a:p>
            <a:fld id="{D274D5D8-74C3-4A38-835E-EC8AAD529D29}" type="slidenum">
              <a:rPr lang="el-GR" smtClean="0"/>
              <a:t>12</a:t>
            </a:fld>
            <a:endParaRPr lang="el-GR"/>
          </a:p>
        </p:txBody>
      </p:sp>
    </p:spTree>
    <p:extLst>
      <p:ext uri="{BB962C8B-B14F-4D97-AF65-F5344CB8AC3E}">
        <p14:creationId xmlns:p14="http://schemas.microsoft.com/office/powerpoint/2010/main" val="1462800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456C2-6937-CF6D-C8AF-A757611FB3F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109C614-586D-7B38-358C-BBA5B5FE077D}"/>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9BB8E71-F3DA-2B9C-8DC3-D606121FA672}"/>
              </a:ext>
            </a:extLst>
          </p:cNvPr>
          <p:cNvSpPr>
            <a:spLocks noGrp="1"/>
          </p:cNvSpPr>
          <p:nvPr>
            <p:ph type="body" idx="1"/>
          </p:nvPr>
        </p:nvSpPr>
        <p:spPr/>
        <p:txBody>
          <a:bodyPr/>
          <a:lstStyle/>
          <a:p>
            <a:pPr marL="0" marR="0" lvl="0" indent="0" algn="l" defTabSz="914400" rtl="0" eaLnBrk="1" fontAlgn="auto" latinLnBrk="0" hangingPunct="1">
              <a:lnSpc>
                <a:spcPct val="107000"/>
              </a:lnSpc>
              <a:spcBef>
                <a:spcPts val="600"/>
              </a:spcBef>
              <a:spcAft>
                <a:spcPts val="800"/>
              </a:spcAft>
              <a:buClrTx/>
              <a:buSzTx/>
              <a:buFontTx/>
              <a:buNone/>
              <a:tabLst/>
              <a:defRPr/>
            </a:pPr>
            <a:r>
              <a:rPr lang="en-GB" sz="1800" dirty="0">
                <a:effectLst/>
                <a:latin typeface="Calibri" panose="020F0502020204030204" pitchFamily="34" charset="0"/>
                <a:ea typeface="Arial" panose="020B0604020202020204" pitchFamily="34" charset="0"/>
              </a:rPr>
              <a:t>Tus alumnos/aprendices no son lienzos en blanco sin experiencia, tienen antecedentes, conocimientos ya adquiridos, provienen o forman parte de un tipo específico de educación, en un nivel específico. Conocer y comprender a tu grupo objetivo y a las personas que lo integran constituye la base del aprendizaje centrado en el alumno. </a:t>
            </a:r>
            <a:r>
              <a:rPr lang="en-US" sz="1800" dirty="0">
                <a:effectLst/>
                <a:latin typeface="Calibri" panose="020F0502020204030204" pitchFamily="34" charset="0"/>
                <a:ea typeface="Arial" panose="020B0604020202020204" pitchFamily="34" charset="0"/>
              </a:rPr>
              <a:t>Los alumnos suelen formarse en grupos e influyen e interfieren entre sí durante el proceso de aprendizaje. El tamaño del grupo influye en la forma en que reaccionan y en cómo puede comunicarse con ellos. La dinámica del grupo influye en su forma de actuar como parte del grupo.</a:t>
            </a:r>
            <a:endParaRPr lang="it-IT" sz="1800" dirty="0">
              <a:effectLst/>
              <a:latin typeface="Arial" panose="020B0604020202020204" pitchFamily="34" charset="0"/>
              <a:ea typeface="Arial" panose="020B0604020202020204" pitchFamily="34" charset="0"/>
            </a:endParaRPr>
          </a:p>
          <a:p>
            <a:pPr>
              <a:lnSpc>
                <a:spcPct val="107000"/>
              </a:lnSpc>
              <a:spcBef>
                <a:spcPts val="600"/>
              </a:spcBef>
              <a:spcAft>
                <a:spcPts val="8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6379E6C6-FF33-7D6A-16EC-5217F293F733}"/>
              </a:ext>
            </a:extLst>
          </p:cNvPr>
          <p:cNvSpPr>
            <a:spLocks noGrp="1"/>
          </p:cNvSpPr>
          <p:nvPr>
            <p:ph type="sldNum" sz="quarter" idx="5"/>
          </p:nvPr>
        </p:nvSpPr>
        <p:spPr/>
        <p:txBody>
          <a:bodyPr/>
          <a:lstStyle/>
          <a:p>
            <a:fld id="{D274D5D8-74C3-4A38-835E-EC8AAD529D29}" type="slidenum">
              <a:rPr lang="el-GR" smtClean="0"/>
              <a:t>13</a:t>
            </a:fld>
            <a:endParaRPr lang="el-GR"/>
          </a:p>
        </p:txBody>
      </p:sp>
    </p:spTree>
    <p:extLst>
      <p:ext uri="{BB962C8B-B14F-4D97-AF65-F5344CB8AC3E}">
        <p14:creationId xmlns:p14="http://schemas.microsoft.com/office/powerpoint/2010/main" val="13078944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F80B4-3FD1-7428-C7C8-ABAC69DDEFD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DCCCFC4-3BB1-FC3B-46E6-D63ED9ACFBF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10953416-C696-63A1-66C1-87FFC35327F8}"/>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El aprendizaje en línea centrado en el alumno consta básicamente de los mismos componentes que la interacción en vivo, pero estos componentes no pueden desarrollarse de forma espontánea, como suele ocurrir en el aprendizaje presencial. Requieren una cierta cantidad de planificación, intención y diseño instruccional</a:t>
            </a:r>
            <a:endParaRPr lang="el-GR" dirty="0"/>
          </a:p>
        </p:txBody>
      </p:sp>
      <p:sp>
        <p:nvSpPr>
          <p:cNvPr id="4" name="Θέση αριθμού διαφάνειας 3">
            <a:extLst>
              <a:ext uri="{FF2B5EF4-FFF2-40B4-BE49-F238E27FC236}">
                <a16:creationId xmlns:a16="http://schemas.microsoft.com/office/drawing/2014/main" id="{8C3CCE0E-1C24-2EDD-9C1A-791C6650E659}"/>
              </a:ext>
            </a:extLst>
          </p:cNvPr>
          <p:cNvSpPr>
            <a:spLocks noGrp="1"/>
          </p:cNvSpPr>
          <p:nvPr>
            <p:ph type="sldNum" sz="quarter" idx="5"/>
          </p:nvPr>
        </p:nvSpPr>
        <p:spPr/>
        <p:txBody>
          <a:bodyPr/>
          <a:lstStyle/>
          <a:p>
            <a:fld id="{D274D5D8-74C3-4A38-835E-EC8AAD529D29}" type="slidenum">
              <a:rPr lang="el-GR" smtClean="0"/>
              <a:t>14</a:t>
            </a:fld>
            <a:endParaRPr lang="el-GR"/>
          </a:p>
        </p:txBody>
      </p:sp>
    </p:spTree>
    <p:extLst>
      <p:ext uri="{BB962C8B-B14F-4D97-AF65-F5344CB8AC3E}">
        <p14:creationId xmlns:p14="http://schemas.microsoft.com/office/powerpoint/2010/main" val="12828902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E0A78-3B48-EEF5-F2F1-F64958F731A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CEB638A4-98A6-0EC2-6597-4BB13F56F905}"/>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4DE0382-6291-3734-1345-20A8A77560E0}"/>
              </a:ext>
            </a:extLst>
          </p:cNvPr>
          <p:cNvSpPr>
            <a:spLocks noGrp="1"/>
          </p:cNvSpPr>
          <p:nvPr>
            <p:ph type="body" idx="1"/>
          </p:nvPr>
        </p:nvSpPr>
        <p:spPr/>
        <p:txBody>
          <a:bodyPr/>
          <a:lstStyle/>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El enfoque de enseñanza y formación es el marco general en el que el alumno se desarrollará hasta convertirse en una persona competente. Se basa en la visión educativa, la situación concreta y las necesidades de los alumnos. El enfoque puede ser formal, informal o no formal, puede estar orientado a la teoría o a la práctica y puede ser presencial o en línea. </a:t>
            </a:r>
            <a:endParaRPr lang="it-IT" sz="1800" dirty="0">
              <a:effectLst/>
              <a:latin typeface="Arial" panose="020B0604020202020204" pitchFamily="34" charset="0"/>
              <a:ea typeface="Arial" panose="020B0604020202020204" pitchFamily="34" charset="0"/>
            </a:endParaRPr>
          </a:p>
          <a:p>
            <a:pPr>
              <a:buNone/>
            </a:pPr>
            <a:r>
              <a:rPr lang="en-US" sz="1800" dirty="0">
                <a:effectLst/>
                <a:latin typeface="Calibri" panose="020F0502020204030204" pitchFamily="34" charset="0"/>
                <a:ea typeface="Arial" panose="020B0604020202020204" pitchFamily="34" charset="0"/>
              </a:rPr>
              <a:t>La trayectoria de aprendizaje, los pasos estructurados que un alumno debe seguir para alcanzar el nivel de persona competente, es la combinación concreta de formatos de aprendizaje que conducen a este nivel.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9C71866E-42AA-3027-49B9-0036F975BC2E}"/>
              </a:ext>
            </a:extLst>
          </p:cNvPr>
          <p:cNvSpPr>
            <a:spLocks noGrp="1"/>
          </p:cNvSpPr>
          <p:nvPr>
            <p:ph type="sldNum" sz="quarter" idx="5"/>
          </p:nvPr>
        </p:nvSpPr>
        <p:spPr/>
        <p:txBody>
          <a:bodyPr/>
          <a:lstStyle/>
          <a:p>
            <a:fld id="{D274D5D8-74C3-4A38-835E-EC8AAD529D29}" type="slidenum">
              <a:rPr lang="el-GR" smtClean="0"/>
              <a:t>15</a:t>
            </a:fld>
            <a:endParaRPr lang="el-GR"/>
          </a:p>
        </p:txBody>
      </p:sp>
    </p:spTree>
    <p:extLst>
      <p:ext uri="{BB962C8B-B14F-4D97-AF65-F5344CB8AC3E}">
        <p14:creationId xmlns:p14="http://schemas.microsoft.com/office/powerpoint/2010/main" val="4114824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ECB00-A827-0FEA-D978-87B19EB1E65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0EDD0D8-4207-12C8-4278-374AF7A883E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697CB5FA-1D1D-CBA8-3467-B7E20AD7585C}"/>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Podemos diferenciar los contextos de formación en aprendizaje formal, no formal e informal. </a:t>
            </a:r>
            <a:r>
              <a:rPr lang="en-US" sz="1800" dirty="0" err="1">
                <a:effectLst/>
                <a:latin typeface="Calibri" panose="020F0502020204030204" pitchFamily="34" charset="0"/>
                <a:ea typeface="Arial" panose="020B0604020202020204" pitchFamily="34" charset="0"/>
              </a:rPr>
              <a:t>El Cedefop </a:t>
            </a:r>
            <a:r>
              <a:rPr lang="en-US" sz="1800" dirty="0">
                <a:effectLst/>
                <a:latin typeface="Calibri" panose="020F0502020204030204" pitchFamily="34" charset="0"/>
                <a:ea typeface="Arial" panose="020B0604020202020204" pitchFamily="34" charset="0"/>
              </a:rPr>
              <a:t>describe estos diferentes contextos en su glosario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FF5E6C6-8190-9E1F-9005-C12D259E8F0F}"/>
              </a:ext>
            </a:extLst>
          </p:cNvPr>
          <p:cNvSpPr>
            <a:spLocks noGrp="1"/>
          </p:cNvSpPr>
          <p:nvPr>
            <p:ph type="sldNum" sz="quarter" idx="5"/>
          </p:nvPr>
        </p:nvSpPr>
        <p:spPr/>
        <p:txBody>
          <a:bodyPr/>
          <a:lstStyle/>
          <a:p>
            <a:fld id="{D274D5D8-74C3-4A38-835E-EC8AAD529D29}" type="slidenum">
              <a:rPr lang="el-GR" smtClean="0"/>
              <a:t>16</a:t>
            </a:fld>
            <a:endParaRPr lang="el-GR"/>
          </a:p>
        </p:txBody>
      </p:sp>
    </p:spTree>
    <p:extLst>
      <p:ext uri="{BB962C8B-B14F-4D97-AF65-F5344CB8AC3E}">
        <p14:creationId xmlns:p14="http://schemas.microsoft.com/office/powerpoint/2010/main" val="145548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6FE00-4391-2FB4-D703-386C747686A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C49B3E0-F4C0-136F-9898-321A06DA554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51F179A-79A7-9E5F-ED38-B6B331A2E9E1}"/>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A medida que evoluciona el mundo laboral y educativo, especialmente en sectores dinámicos y no lineales como las artes escénicas y las industrias culturales, los métodos tradicionales de certificación de habilidades y experiencias suelen resultar insuficientes. Aquí es donde entran en juego las insignias digitales, una forma innovadora de acreditación que ofrece flexibilidad, visibilidad y reconocimiento para el aprendizaje y el desarrollo profesional que pueden no estar acreditados formalmente.</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1249805B-157A-EEDE-1F41-6AE401786D2B}"/>
              </a:ext>
            </a:extLst>
          </p:cNvPr>
          <p:cNvSpPr>
            <a:spLocks noGrp="1"/>
          </p:cNvSpPr>
          <p:nvPr>
            <p:ph type="sldNum" sz="quarter" idx="5"/>
          </p:nvPr>
        </p:nvSpPr>
        <p:spPr/>
        <p:txBody>
          <a:bodyPr/>
          <a:lstStyle/>
          <a:p>
            <a:fld id="{D274D5D8-74C3-4A38-835E-EC8AAD529D29}" type="slidenum">
              <a:rPr lang="el-GR" smtClean="0"/>
              <a:t>17</a:t>
            </a:fld>
            <a:endParaRPr lang="el-GR"/>
          </a:p>
        </p:txBody>
      </p:sp>
    </p:spTree>
    <p:extLst>
      <p:ext uri="{BB962C8B-B14F-4D97-AF65-F5344CB8AC3E}">
        <p14:creationId xmlns:p14="http://schemas.microsoft.com/office/powerpoint/2010/main" val="6378820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82125-7962-F088-E0F3-28FD1C0E8AA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9C0E744-1550-BCCC-9120-FEFCDABD1B2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1A41C74-E76E-DA28-B732-2C38E3E733F0}"/>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Calibri" panose="020F0502020204030204" pitchFamily="34" charset="0"/>
                <a:ea typeface="Arial" panose="020B0604020202020204" pitchFamily="34" charset="0"/>
              </a:rPr>
              <a:t>Los objetivos de la enseñanza y la formación son amplios y diversos. Para poder elegir una metodología, es necesario ajustar las necesidades y características de una materia o competencia a los objetivos de una metodología.  Cada método tiene objetivos específicos, entre los que podemos distinguir:</a:t>
            </a:r>
            <a:endParaRPr lang="it-IT" sz="1800" dirty="0">
              <a:effectLst/>
              <a:latin typeface="Arial" panose="020B0604020202020204" pitchFamily="34" charset="0"/>
              <a:ea typeface="Arial" panose="020B0604020202020204" pitchFamily="34"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Conocimiento y recapitulación</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Comprensión</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Formación </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Creación de rutinas</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Aplicación en un contexto específico</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Descubrimiento </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Θέση αριθμού διαφάνειας 3">
            <a:extLst>
              <a:ext uri="{FF2B5EF4-FFF2-40B4-BE49-F238E27FC236}">
                <a16:creationId xmlns:a16="http://schemas.microsoft.com/office/drawing/2014/main" id="{330F0EE7-77E6-095E-B8C2-CB637334BCA2}"/>
              </a:ext>
            </a:extLst>
          </p:cNvPr>
          <p:cNvSpPr>
            <a:spLocks noGrp="1"/>
          </p:cNvSpPr>
          <p:nvPr>
            <p:ph type="sldNum" sz="quarter" idx="5"/>
          </p:nvPr>
        </p:nvSpPr>
        <p:spPr/>
        <p:txBody>
          <a:bodyPr/>
          <a:lstStyle/>
          <a:p>
            <a:fld id="{D274D5D8-74C3-4A38-835E-EC8AAD529D29}" type="slidenum">
              <a:rPr lang="el-GR" smtClean="0"/>
              <a:t>18</a:t>
            </a:fld>
            <a:endParaRPr lang="el-GR"/>
          </a:p>
        </p:txBody>
      </p:sp>
    </p:spTree>
    <p:extLst>
      <p:ext uri="{BB962C8B-B14F-4D97-AF65-F5344CB8AC3E}">
        <p14:creationId xmlns:p14="http://schemas.microsoft.com/office/powerpoint/2010/main" val="27371772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DD392-31ED-D5D8-664C-985992D7E98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CB55CE39-4B63-5373-4C24-F986B755237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A3AC237A-C2F3-60F6-6AA3-43A32BCF318C}"/>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US" sz="1800" dirty="0">
                <a:effectLst/>
                <a:latin typeface="Calibri" panose="020F0502020204030204" pitchFamily="34" charset="0"/>
                <a:ea typeface="Arial" panose="020B0604020202020204" pitchFamily="34" charset="0"/>
              </a:rPr>
              <a:t>El trabajo en grupo consiste en que los alumnos colaboren para completar una tarea o un proyecto sin que se les asignen funciones específicas. Fomenta la comunicación, el trabajo en equipo y la resolución de problemas, ya que anima a los alumnos a compartir ideas, negociar y alcanzar un consenso. El aprendizaje cooperativo es un modelo pedagógico basado en la </a:t>
            </a:r>
            <a:r>
              <a:rPr lang="en-US" sz="1800" dirty="0" err="1">
                <a:effectLst/>
                <a:latin typeface="Calibri" panose="020F0502020204030204" pitchFamily="34" charset="0"/>
                <a:ea typeface="Arial" panose="020B0604020202020204" pitchFamily="34" charset="0"/>
              </a:rPr>
              <a:t>socialización </a:t>
            </a:r>
            <a:r>
              <a:rPr lang="en-US" sz="1800" dirty="0">
                <a:effectLst/>
                <a:latin typeface="Calibri" panose="020F0502020204030204" pitchFamily="34" charset="0"/>
                <a:ea typeface="Arial" panose="020B0604020202020204" pitchFamily="34" charset="0"/>
              </a:rPr>
              <a:t>de los alumnos, que trabajan juntos para alcanzar objetivos comunes o realizar tareas en grupo que no podrían llevar a cabo por sí solos.</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B6C89743-512F-DF8B-C8E8-B41E6E2CFF5B}"/>
              </a:ext>
            </a:extLst>
          </p:cNvPr>
          <p:cNvSpPr>
            <a:spLocks noGrp="1"/>
          </p:cNvSpPr>
          <p:nvPr>
            <p:ph type="sldNum" sz="quarter" idx="5"/>
          </p:nvPr>
        </p:nvSpPr>
        <p:spPr/>
        <p:txBody>
          <a:bodyPr/>
          <a:lstStyle/>
          <a:p>
            <a:fld id="{D274D5D8-74C3-4A38-835E-EC8AAD529D29}" type="slidenum">
              <a:rPr lang="el-GR" smtClean="0"/>
              <a:t>19</a:t>
            </a:fld>
            <a:endParaRPr lang="el-GR"/>
          </a:p>
        </p:txBody>
      </p:sp>
    </p:spTree>
    <p:extLst>
      <p:ext uri="{BB962C8B-B14F-4D97-AF65-F5344CB8AC3E}">
        <p14:creationId xmlns:p14="http://schemas.microsoft.com/office/powerpoint/2010/main" val="9127403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4D945-BC26-D606-B796-F6C8D3EAC97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31D8B0E-3666-49A2-74A5-5A6D565160B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013CD8A-FCFA-642D-A922-1E750A9ABD2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Los profesionales no solo utilizan </a:t>
            </a:r>
            <a:r>
              <a:rPr lang="en-US" sz="1800" dirty="0" err="1">
                <a:effectLst/>
                <a:latin typeface="Calibri" panose="020F0502020204030204" pitchFamily="34" charset="0"/>
                <a:ea typeface="Arial" panose="020B0604020202020204" pitchFamily="34" charset="0"/>
              </a:rPr>
              <a:t>herramientas</a:t>
            </a:r>
            <a:r>
              <a:rPr lang="en-US" sz="1800" dirty="0">
                <a:effectLst/>
                <a:latin typeface="Calibri" panose="020F0502020204030204" pitchFamily="34" charset="0"/>
                <a:ea typeface="Arial" panose="020B0604020202020204" pitchFamily="34" charset="0"/>
              </a:rPr>
              <a:t>. </a:t>
            </a:r>
            <a:r>
              <a:rPr lang="en-US" sz="1800" dirty="0" err="1">
                <a:effectLst/>
                <a:latin typeface="Calibri" panose="020F0502020204030204" pitchFamily="34" charset="0"/>
                <a:ea typeface="Arial" panose="020B0604020202020204" pitchFamily="34" charset="0"/>
              </a:rPr>
              <a:t>Mientras</a:t>
            </a:r>
            <a:r>
              <a:rPr lang="en-US" sz="1800" dirty="0">
                <a:effectLst/>
                <a:latin typeface="Calibri" panose="020F0502020204030204" pitchFamily="34" charset="0"/>
                <a:ea typeface="Arial" panose="020B0604020202020204" pitchFamily="34" charset="0"/>
              </a:rPr>
              <a:t> </a:t>
            </a:r>
            <a:r>
              <a:rPr lang="en-US" sz="1800" dirty="0" err="1">
                <a:effectLst/>
                <a:latin typeface="Calibri" panose="020F0502020204030204" pitchFamily="34" charset="0"/>
                <a:ea typeface="Arial" panose="020B0604020202020204" pitchFamily="34" charset="0"/>
              </a:rPr>
              <a:t>que</a:t>
            </a:r>
            <a:r>
              <a:rPr lang="en-US" sz="1800" dirty="0">
                <a:effectLst/>
                <a:latin typeface="Calibri" panose="020F0502020204030204" pitchFamily="34" charset="0"/>
                <a:ea typeface="Arial" panose="020B0604020202020204" pitchFamily="34" charset="0"/>
              </a:rPr>
              <a:t> el trabajo colaborativo en grupo no prevé ninguna jerarquía entre los participantes, </a:t>
            </a:r>
            <a:r>
              <a:rPr lang="en-US" sz="1800" dirty="0">
                <a:effectLst/>
                <a:latin typeface="Calibri" panose="020F0502020204030204" pitchFamily="34" charset="0"/>
                <a:ea typeface="Calibri" panose="020F0502020204030204" pitchFamily="34" charset="0"/>
              </a:rPr>
              <a:t>el trabajo en grupo basado en roles asigna funciones o responsabilidades específicas a cada miembro del grupo, simulando los roles profesionales reales dentro de un equipo. Este método mejora la comprensión de las contribuciones individuales y las interdependencias, fomentando la responsabilidad y las habilidades de liderazgo. Prepara a los alumnos para entornos de trabajo colaborativo haciendo hincapié en la coordinación, la delegación y el respeto por la diversidad de conocimientos, lo cual es crucial en entornos profesionales complejos.</a:t>
            </a:r>
            <a:endParaRPr lang="it-IT" sz="1800" dirty="0">
              <a:effectLst/>
              <a:latin typeface="Arial" panose="020B0604020202020204" pitchFamily="34" charset="0"/>
              <a:ea typeface="Arial" panose="020B0604020202020204" pitchFamily="34" charset="0"/>
            </a:endParaRPr>
          </a:p>
          <a:p>
            <a:r>
              <a:rPr lang="en-US" sz="1100" dirty="0"/>
              <a:t> Se involucran con sistemas que dan forma al bienestar, la autonomía y la colaboración. Como formadores, consideren cómo se reflejan estos derechos en las herramientas, las expectativas y las normas que ayudan a incorporar.</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4D8D90E2-AA3A-5C50-09BA-4F856DA10EEE}"/>
              </a:ext>
            </a:extLst>
          </p:cNvPr>
          <p:cNvSpPr>
            <a:spLocks noGrp="1"/>
          </p:cNvSpPr>
          <p:nvPr>
            <p:ph type="sldNum" sz="quarter" idx="5"/>
          </p:nvPr>
        </p:nvSpPr>
        <p:spPr/>
        <p:txBody>
          <a:bodyPr/>
          <a:lstStyle/>
          <a:p>
            <a:fld id="{D274D5D8-74C3-4A38-835E-EC8AAD529D29}" type="slidenum">
              <a:rPr lang="el-GR" smtClean="0"/>
              <a:t>20</a:t>
            </a:fld>
            <a:endParaRPr lang="el-GR"/>
          </a:p>
        </p:txBody>
      </p:sp>
    </p:spTree>
    <p:extLst>
      <p:ext uri="{BB962C8B-B14F-4D97-AF65-F5344CB8AC3E}">
        <p14:creationId xmlns:p14="http://schemas.microsoft.com/office/powerpoint/2010/main" val="3234171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Times New Roman" panose="02020603050405020304" pitchFamily="18" charset="0"/>
              </a:rPr>
              <a:t>El objetivo es proporcionar a los formadores y educadores de la educación superior y la formación profesional que prestan servicios al sector de las artes escénicas conocimientos prácticos, herramientas y estrategias para impartir formación de manera eficaz, complementando las prácticas educativas avanzadas para el aprendizaje permanente. </a:t>
            </a:r>
            <a:endParaRPr lang="el-GR" dirty="0"/>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3</a:t>
            </a:fld>
            <a:endParaRPr lang="el-GR"/>
          </a:p>
        </p:txBody>
      </p:sp>
    </p:spTree>
    <p:extLst>
      <p:ext uri="{BB962C8B-B14F-4D97-AF65-F5344CB8AC3E}">
        <p14:creationId xmlns:p14="http://schemas.microsoft.com/office/powerpoint/2010/main" val="40315358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AA8AB-E341-60DF-A9C7-A435B3B4F11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94EFBA1D-5662-EECE-6307-BD367C6944C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16A2EA6-6938-E9F6-450F-75AC04DE6C26}"/>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Modelo educativo que utiliza elementos típicos de los juegos (por ejemplo, puntuación, competición con otros, reglas de juego) para aumentar la participación de los alumnos, cambiar su </a:t>
            </a:r>
            <a:r>
              <a:rPr lang="en-US" sz="1800" dirty="0" err="1">
                <a:effectLst/>
                <a:latin typeface="Calibri" panose="020F0502020204030204" pitchFamily="34" charset="0"/>
                <a:ea typeface="Arial" panose="020B0604020202020204" pitchFamily="34" charset="0"/>
              </a:rPr>
              <a:t>comportamiento </a:t>
            </a:r>
            <a:r>
              <a:rPr lang="en-US" sz="1800" dirty="0">
                <a:effectLst/>
                <a:latin typeface="Calibri" panose="020F0502020204030204" pitchFamily="34" charset="0"/>
                <a:ea typeface="Arial" panose="020B0604020202020204" pitchFamily="34" charset="0"/>
              </a:rPr>
              <a:t>o lograr un resultado específico.</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2DA17B50-8C5E-5194-DB0F-E7F5EA51E7A1}"/>
              </a:ext>
            </a:extLst>
          </p:cNvPr>
          <p:cNvSpPr>
            <a:spLocks noGrp="1"/>
          </p:cNvSpPr>
          <p:nvPr>
            <p:ph type="sldNum" sz="quarter" idx="5"/>
          </p:nvPr>
        </p:nvSpPr>
        <p:spPr/>
        <p:txBody>
          <a:bodyPr/>
          <a:lstStyle/>
          <a:p>
            <a:fld id="{D274D5D8-74C3-4A38-835E-EC8AAD529D29}" type="slidenum">
              <a:rPr lang="el-GR" smtClean="0"/>
              <a:t>21</a:t>
            </a:fld>
            <a:endParaRPr lang="el-GR"/>
          </a:p>
        </p:txBody>
      </p:sp>
    </p:spTree>
    <p:extLst>
      <p:ext uri="{BB962C8B-B14F-4D97-AF65-F5344CB8AC3E}">
        <p14:creationId xmlns:p14="http://schemas.microsoft.com/office/powerpoint/2010/main" val="12288322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57B0A-37B3-1A93-7073-84AD78959009}"/>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208DC54-669F-5C3E-674D-90DAFF6FD40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683B5E20-E0CA-D47E-4B0A-D61A83131205}"/>
              </a:ext>
            </a:extLst>
          </p:cNvPr>
          <p:cNvSpPr>
            <a:spLocks noGrp="1"/>
          </p:cNvSpPr>
          <p:nvPr>
            <p:ph type="body" idx="1"/>
          </p:nvPr>
        </p:nvSpPr>
        <p:spPr/>
        <p:txBody>
          <a:bodyPr/>
          <a:lstStyle/>
          <a:p>
            <a:r>
              <a:rPr lang="en-GB" sz="1800" dirty="0">
                <a:effectLst/>
                <a:latin typeface="Calibri" panose="020F0502020204030204" pitchFamily="34" charset="0"/>
                <a:ea typeface="Arial" panose="020B0604020202020204" pitchFamily="34" charset="0"/>
              </a:rPr>
              <a:t>Las maquetas a escala y las simulaciones son herramientas valiosas para la enseñanza y la formación, ya que proporcionan un entorno seguro y controlado para aprender habilidades y conceptos prácticos. Permiten a los alumnos interactuar con representaciones de sistemas del mundo real, practicar la toma de decisiones y desarrollar habilidades para resolver problemas sin los riesgos y las complejidades del entorno real.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D66B297-1DD6-D9AA-1DFD-D88EDC28E183}"/>
              </a:ext>
            </a:extLst>
          </p:cNvPr>
          <p:cNvSpPr>
            <a:spLocks noGrp="1"/>
          </p:cNvSpPr>
          <p:nvPr>
            <p:ph type="sldNum" sz="quarter" idx="5"/>
          </p:nvPr>
        </p:nvSpPr>
        <p:spPr/>
        <p:txBody>
          <a:bodyPr/>
          <a:lstStyle/>
          <a:p>
            <a:fld id="{D274D5D8-74C3-4A38-835E-EC8AAD529D29}" type="slidenum">
              <a:rPr lang="el-GR" smtClean="0"/>
              <a:t>22</a:t>
            </a:fld>
            <a:endParaRPr lang="el-GR"/>
          </a:p>
        </p:txBody>
      </p:sp>
    </p:spTree>
    <p:extLst>
      <p:ext uri="{BB962C8B-B14F-4D97-AF65-F5344CB8AC3E}">
        <p14:creationId xmlns:p14="http://schemas.microsoft.com/office/powerpoint/2010/main" val="36227807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5F00C-F473-0493-39F0-C9771EC7852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1E5368E-D27E-27D7-F3F6-47DCEF530A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B7C67F7-30D5-FDB4-0625-64180EFC1772}"/>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98EBBB63-FE1A-037B-2E5B-7C4A08B88918}"/>
              </a:ext>
            </a:extLst>
          </p:cNvPr>
          <p:cNvSpPr>
            <a:spLocks noGrp="1"/>
          </p:cNvSpPr>
          <p:nvPr>
            <p:ph type="sldNum" sz="quarter" idx="5"/>
          </p:nvPr>
        </p:nvSpPr>
        <p:spPr/>
        <p:txBody>
          <a:bodyPr/>
          <a:lstStyle/>
          <a:p>
            <a:fld id="{D274D5D8-74C3-4A38-835E-EC8AAD529D29}" type="slidenum">
              <a:rPr lang="el-GR" smtClean="0"/>
              <a:t>23</a:t>
            </a:fld>
            <a:endParaRPr lang="el-GR"/>
          </a:p>
        </p:txBody>
      </p:sp>
    </p:spTree>
    <p:extLst>
      <p:ext uri="{BB962C8B-B14F-4D97-AF65-F5344CB8AC3E}">
        <p14:creationId xmlns:p14="http://schemas.microsoft.com/office/powerpoint/2010/main" val="2863725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D1CA6-F1C3-C3DB-FD80-221B8E3CD8D8}"/>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B5C55DA-B2D9-A4F1-C97B-9D9DFBBAFD39}"/>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88A820C-8C8E-D854-E912-35DC6EF536B2}"/>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GB" sz="1800" dirty="0">
                <a:effectLst/>
                <a:latin typeface="Calibri" panose="020F0502020204030204" pitchFamily="34" charset="0"/>
                <a:ea typeface="Arial" panose="020B0604020202020204" pitchFamily="34" charset="0"/>
              </a:rPr>
              <a:t>En un análisis de las necesidades de formación, sentamos las bases de un programa de formación basado en un análisis de la situación real en relación con la situación esperada. Por lo tanto, el análisis de las necesidades de formación depende del grupo destinatario y/o de las necesidades de una organización profesional. Las necesidades de formación se definen en términos de </a:t>
            </a:r>
            <a:r>
              <a:rPr lang="en-GB" sz="1800" b="1" dirty="0">
                <a:effectLst/>
                <a:latin typeface="Calibri" panose="020F0502020204030204" pitchFamily="34" charset="0"/>
                <a:ea typeface="Arial" panose="020B0604020202020204" pitchFamily="34" charset="0"/>
              </a:rPr>
              <a:t>competencias </a:t>
            </a:r>
            <a:r>
              <a:rPr lang="en-GB" sz="1800" dirty="0">
                <a:effectLst/>
                <a:latin typeface="Calibri" panose="020F0502020204030204" pitchFamily="34" charset="0"/>
                <a:ea typeface="Arial" panose="020B0604020202020204" pitchFamily="34" charset="0"/>
              </a:rPr>
              <a:t>o de </a:t>
            </a:r>
            <a:r>
              <a:rPr lang="en-GB" sz="1800" b="1" dirty="0">
                <a:effectLst/>
                <a:latin typeface="Calibri" panose="020F0502020204030204" pitchFamily="34" charset="0"/>
                <a:ea typeface="Arial" panose="020B0604020202020204" pitchFamily="34" charset="0"/>
              </a:rPr>
              <a:t>resultados de aprendizaje</a:t>
            </a:r>
            <a:r>
              <a:rPr lang="en-GB" sz="1800" dirty="0">
                <a:effectLst/>
                <a:latin typeface="Calibri" panose="020F0502020204030204" pitchFamily="34" charset="0"/>
                <a:ea typeface="Arial" panose="020B0604020202020204" pitchFamily="34" charset="0"/>
              </a:rPr>
              <a:t> más concretos. </a:t>
            </a:r>
            <a:r>
              <a:rPr lang="en-US" sz="1800" dirty="0">
                <a:effectLst/>
                <a:latin typeface="Calibri" panose="020F0502020204030204" pitchFamily="34" charset="0"/>
                <a:ea typeface="Arial" panose="020B0604020202020204" pitchFamily="34" charset="0"/>
              </a:rPr>
              <a:t>Una vez que conocemos cuáles son las necesidades exactas, podemos desarrollar una estrategia para implementar las actividades de enseñanza y formación. La estrategia debe tener en cuenta el entorno en el que trabajaremos y define los objetivos, el calendario, los pasos lógicos a seguir y la metodología que utilizaremos. También debe tener en cuenta los </a:t>
            </a:r>
            <a:r>
              <a:rPr lang="en-US" sz="1800" dirty="0" err="1">
                <a:effectLst/>
                <a:latin typeface="Calibri" panose="020F0502020204030204" pitchFamily="34" charset="0"/>
                <a:ea typeface="Arial" panose="020B0604020202020204" pitchFamily="34" charset="0"/>
              </a:rPr>
              <a:t>esfuerzos</a:t>
            </a:r>
            <a:r>
              <a:rPr lang="en-US" sz="1800" dirty="0">
                <a:effectLst/>
                <a:latin typeface="Calibri" panose="020F0502020204030204" pitchFamily="34" charset="0"/>
                <a:ea typeface="Arial" panose="020B0604020202020204" pitchFamily="34" charset="0"/>
              </a:rPr>
              <a:t> que la organización está dispuesta a realizar, incluyendo el tiempo que pueden dedicar los alumnos, el espacio y la logística que pueden proporcionar. La estrategia también incluye medidas de calidad y seguimiento. En resumen, es la descripción de los elementos circundantes en los que desarrollaremos las actividades de formación y enseñanza.</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AA4B8B80-07D0-E138-A3C7-4A6F98352CFA}"/>
              </a:ext>
            </a:extLst>
          </p:cNvPr>
          <p:cNvSpPr>
            <a:spLocks noGrp="1"/>
          </p:cNvSpPr>
          <p:nvPr>
            <p:ph type="sldNum" sz="quarter" idx="5"/>
          </p:nvPr>
        </p:nvSpPr>
        <p:spPr/>
        <p:txBody>
          <a:bodyPr/>
          <a:lstStyle/>
          <a:p>
            <a:fld id="{D274D5D8-74C3-4A38-835E-EC8AAD529D29}" type="slidenum">
              <a:rPr lang="el-GR" smtClean="0"/>
              <a:t>24</a:t>
            </a:fld>
            <a:endParaRPr lang="el-GR"/>
          </a:p>
        </p:txBody>
      </p:sp>
    </p:spTree>
    <p:extLst>
      <p:ext uri="{BB962C8B-B14F-4D97-AF65-F5344CB8AC3E}">
        <p14:creationId xmlns:p14="http://schemas.microsoft.com/office/powerpoint/2010/main" val="22536132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01977-94B7-860D-A181-E112B7D9F85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46AB9CD-1F5A-E517-57D7-E5452FAC97A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9FBC42A-A2A4-9BCD-783A-F36AA5F1C0D8}"/>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Arial" panose="020B0604020202020204" pitchFamily="34" charset="0"/>
                <a:ea typeface="Arial" panose="020B0604020202020204" pitchFamily="34" charset="0"/>
              </a:rPr>
              <a:t>A menudo existe confusión entre las diferentes formas de evaluación, valoración, etc., especialmente porque se suelen utilizar las mismas herramientas o metodologías. </a:t>
            </a:r>
            <a:r>
              <a:rPr lang="en-US" sz="1800" dirty="0" err="1">
                <a:effectLst/>
                <a:latin typeface="Calibri" panose="020F0502020204030204" pitchFamily="34" charset="0"/>
                <a:ea typeface="Arial" panose="020B0604020202020204" pitchFamily="34" charset="0"/>
              </a:rPr>
              <a:t>El Cedefop </a:t>
            </a:r>
            <a:r>
              <a:rPr lang="en-US" sz="1800" dirty="0">
                <a:effectLst/>
                <a:latin typeface="Calibri" panose="020F0502020204030204" pitchFamily="34" charset="0"/>
                <a:ea typeface="Arial" panose="020B0604020202020204" pitchFamily="34" charset="0"/>
              </a:rPr>
              <a:t>define </a:t>
            </a:r>
            <a:r>
              <a:rPr lang="en-US" sz="1800" b="1" dirty="0">
                <a:effectLst/>
                <a:latin typeface="Calibri" panose="020F0502020204030204" pitchFamily="34" charset="0"/>
                <a:ea typeface="Arial" panose="020B0604020202020204" pitchFamily="34" charset="0"/>
              </a:rPr>
              <a:t>la evaluación formativa </a:t>
            </a:r>
            <a:r>
              <a:rPr lang="en-US" sz="1800" dirty="0">
                <a:effectLst/>
                <a:latin typeface="Calibri" panose="020F0502020204030204" pitchFamily="34" charset="0"/>
                <a:ea typeface="Arial" panose="020B0604020202020204" pitchFamily="34" charset="0"/>
              </a:rPr>
              <a:t>como </a:t>
            </a:r>
            <a:r>
              <a:rPr lang="en-GB" sz="1800" dirty="0">
                <a:effectLst/>
                <a:latin typeface="Calibri" panose="020F0502020204030204" pitchFamily="34" charset="0"/>
                <a:ea typeface="Arial" panose="020B0604020202020204" pitchFamily="34" charset="0"/>
              </a:rPr>
              <a:t>«en la educación y la formación, la valoración de una acción destinada a mejorar su rendimiento y que, en la mayoría de los casos, se lleva a cabo durante la fase de ejecución de proyectos o programas». </a:t>
            </a:r>
            <a:r>
              <a:rPr lang="es-ES" sz="1800" dirty="0"/>
              <a:t>En el ámbito de la educación y la formación, </a:t>
            </a:r>
            <a:r>
              <a:rPr lang="es-ES" sz="1800" b="1" dirty="0"/>
              <a:t>la evaluación sumativa </a:t>
            </a:r>
            <a:r>
              <a:rPr lang="es-ES" sz="1800" dirty="0"/>
              <a:t>consiste en un proceso que se lleva a cabo al finalizar una acción formativa —o una de sus fases— con el fin de determinar el grado de consecución de los resultados previstos. </a:t>
            </a:r>
            <a:r>
              <a:rPr lang="en-US" sz="1800" dirty="0">
                <a:effectLst/>
                <a:latin typeface="Calibri" panose="020F0502020204030204" pitchFamily="34" charset="0"/>
                <a:ea typeface="Arial" panose="020B0604020202020204" pitchFamily="34" charset="0"/>
              </a:rPr>
              <a:t>Con el comentario de que «una evaluación sumativa tiene por objeto proporcionar información sobre el valor de la acción». Si bien la evaluación formativa es una herramienta importante en el proceso educativo, ya que muestra el progreso de un estudiante, no dice nada sobre el resultado final. La evaluación sumativa, por su parte, no es tan útil durante el proceso educativo, pero muestra el resultado del proceso.</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81FB8468-D60E-E93C-F2C3-B09CD914CFFC}"/>
              </a:ext>
            </a:extLst>
          </p:cNvPr>
          <p:cNvSpPr>
            <a:spLocks noGrp="1"/>
          </p:cNvSpPr>
          <p:nvPr>
            <p:ph type="sldNum" sz="quarter" idx="5"/>
          </p:nvPr>
        </p:nvSpPr>
        <p:spPr/>
        <p:txBody>
          <a:bodyPr/>
          <a:lstStyle/>
          <a:p>
            <a:fld id="{D274D5D8-74C3-4A38-835E-EC8AAD529D29}" type="slidenum">
              <a:rPr lang="el-GR" smtClean="0"/>
              <a:t>25</a:t>
            </a:fld>
            <a:endParaRPr lang="el-GR"/>
          </a:p>
        </p:txBody>
      </p:sp>
    </p:spTree>
    <p:extLst>
      <p:ext uri="{BB962C8B-B14F-4D97-AF65-F5344CB8AC3E}">
        <p14:creationId xmlns:p14="http://schemas.microsoft.com/office/powerpoint/2010/main" val="21404604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1C3F7-8380-5761-CB44-0982FD325E5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F53123F-7B6A-B7C6-4A82-31CFBFA7577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10FEC1F-29A5-3FE6-9019-34089A23FE59}"/>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Cada método de evaluación tiene sus puntos fuertes y débiles. Una de las cuestiones fundamentales es el hecho de que se necesitan otras habilidades para demostrar el dominio de una competencia distintas de las que se miden. Esto influye en los resultados.</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26199053-3FAC-42D8-A4DA-F26A746838CE}"/>
              </a:ext>
            </a:extLst>
          </p:cNvPr>
          <p:cNvSpPr>
            <a:spLocks noGrp="1"/>
          </p:cNvSpPr>
          <p:nvPr>
            <p:ph type="sldNum" sz="quarter" idx="5"/>
          </p:nvPr>
        </p:nvSpPr>
        <p:spPr/>
        <p:txBody>
          <a:bodyPr/>
          <a:lstStyle/>
          <a:p>
            <a:fld id="{D274D5D8-74C3-4A38-835E-EC8AAD529D29}" type="slidenum">
              <a:rPr lang="el-GR" smtClean="0"/>
              <a:t>26</a:t>
            </a:fld>
            <a:endParaRPr lang="el-GR"/>
          </a:p>
        </p:txBody>
      </p:sp>
    </p:spTree>
    <p:extLst>
      <p:ext uri="{BB962C8B-B14F-4D97-AF65-F5344CB8AC3E}">
        <p14:creationId xmlns:p14="http://schemas.microsoft.com/office/powerpoint/2010/main" val="5934170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468AC-2082-C512-6942-A34054F2B45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7B9F3BE-C3D5-E9ED-6862-57D93A56F6E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328E405-0FEB-D9A2-E539-93CF045B3E33}"/>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Con la introducción de modelos de IA más flexibles y menos relacionados con tareas específicas, es obvio que los alumnos utilizarán estos modelos para facilitarse la vida. Esto no es necesariamente algo malo, pero debemos adaptar nuestros métodos de evaluación a esta realidad. De hecho, podemos esperar más de los estudiantes, ya que ahora disponen de herramientas mejores y más eficientes. En general, la atención se centra en cómo utilizarlas de forma ética y sostenible, garantizando que se alcancen los objetivos de aprendizaje.</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1A791853-3634-1A1F-8ED8-1A509585EA07}"/>
              </a:ext>
            </a:extLst>
          </p:cNvPr>
          <p:cNvSpPr>
            <a:spLocks noGrp="1"/>
          </p:cNvSpPr>
          <p:nvPr>
            <p:ph type="sldNum" sz="quarter" idx="5"/>
          </p:nvPr>
        </p:nvSpPr>
        <p:spPr/>
        <p:txBody>
          <a:bodyPr/>
          <a:lstStyle/>
          <a:p>
            <a:fld id="{D274D5D8-74C3-4A38-835E-EC8AAD529D29}" type="slidenum">
              <a:rPr lang="el-GR" smtClean="0"/>
              <a:t>27</a:t>
            </a:fld>
            <a:endParaRPr lang="el-GR"/>
          </a:p>
        </p:txBody>
      </p:sp>
    </p:spTree>
    <p:extLst>
      <p:ext uri="{BB962C8B-B14F-4D97-AF65-F5344CB8AC3E}">
        <p14:creationId xmlns:p14="http://schemas.microsoft.com/office/powerpoint/2010/main" val="33552080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12A9C-8D65-CBC0-735A-E640BC0C01CB}"/>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3FEA085-342A-5CF7-BC43-59C25730229A}"/>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A080B0B-6914-B4C2-3CF9-CC8692EC676E}"/>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El reconocimiento del aprendizaje previo es un procedimiento para reconocer las competencias adquiridas en el ámbito laboral. El reconocimiento puede abarcar desde un conjunto de competencias concretas hasta un título completo. Esto ofrece a los profesionales que han aprendido su oficio de forma autodidacta la posibilidad de </a:t>
            </a:r>
            <a:r>
              <a:rPr lang="en-US" sz="1800" dirty="0" err="1">
                <a:effectLst/>
                <a:latin typeface="Calibri" panose="020F0502020204030204" pitchFamily="34" charset="0"/>
                <a:ea typeface="Arial" panose="020B0604020202020204" pitchFamily="34" charset="0"/>
              </a:rPr>
              <a:t>valorizar </a:t>
            </a:r>
            <a:r>
              <a:rPr lang="en-US" sz="1800" dirty="0">
                <a:effectLst/>
                <a:latin typeface="Calibri" panose="020F0502020204030204" pitchFamily="34" charset="0"/>
                <a:ea typeface="Arial" panose="020B0604020202020204" pitchFamily="34" charset="0"/>
              </a:rPr>
              <a:t>estas competencias. El sistema se utiliza fuera del ámbito educativo, para la certificación profesional, pero también dentro de él, creando atajos en los programas educativos o incluso obteniendo un título completo. Se espera que los países europeos cuenten con estos sistemas. </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DE7E74DE-1578-E910-1E43-6035B2ACA1A2}"/>
              </a:ext>
            </a:extLst>
          </p:cNvPr>
          <p:cNvSpPr>
            <a:spLocks noGrp="1"/>
          </p:cNvSpPr>
          <p:nvPr>
            <p:ph type="sldNum" sz="quarter" idx="5"/>
          </p:nvPr>
        </p:nvSpPr>
        <p:spPr/>
        <p:txBody>
          <a:bodyPr/>
          <a:lstStyle/>
          <a:p>
            <a:fld id="{D274D5D8-74C3-4A38-835E-EC8AAD529D29}" type="slidenum">
              <a:rPr lang="el-GR" smtClean="0"/>
              <a:t>28</a:t>
            </a:fld>
            <a:endParaRPr lang="el-GR"/>
          </a:p>
        </p:txBody>
      </p:sp>
    </p:spTree>
    <p:extLst>
      <p:ext uri="{BB962C8B-B14F-4D97-AF65-F5344CB8AC3E}">
        <p14:creationId xmlns:p14="http://schemas.microsoft.com/office/powerpoint/2010/main" val="20225526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B7700-65B3-5434-45C3-7941944B046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F5BF20B-49CA-AF17-828F-34054D62100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1EC9B93-2D85-4409-F839-5FD884A36EB3}"/>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Los estándares de calidad para la evaluación se pueden dividir en dos partes principales. La primera parte es el nivel organizativo, que describe los requisitos que debe cumplir el organismo que realiza la evaluación. La segunda parte es la calidad de la evaluación en sí misma.</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FC85E66B-67EC-4163-3514-8FE9D6565BE7}"/>
              </a:ext>
            </a:extLst>
          </p:cNvPr>
          <p:cNvSpPr>
            <a:spLocks noGrp="1"/>
          </p:cNvSpPr>
          <p:nvPr>
            <p:ph type="sldNum" sz="quarter" idx="5"/>
          </p:nvPr>
        </p:nvSpPr>
        <p:spPr/>
        <p:txBody>
          <a:bodyPr/>
          <a:lstStyle/>
          <a:p>
            <a:fld id="{D274D5D8-74C3-4A38-835E-EC8AAD529D29}" type="slidenum">
              <a:rPr lang="el-GR" smtClean="0"/>
              <a:t>29</a:t>
            </a:fld>
            <a:endParaRPr lang="el-GR"/>
          </a:p>
        </p:txBody>
      </p:sp>
    </p:spTree>
    <p:extLst>
      <p:ext uri="{BB962C8B-B14F-4D97-AF65-F5344CB8AC3E}">
        <p14:creationId xmlns:p14="http://schemas.microsoft.com/office/powerpoint/2010/main" val="38214662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4B7E2-377B-828C-5F1F-59DA32158CC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28EDCA1-7CE7-4CDD-C1FA-9D56AF9BC6FA}"/>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68CFA72-A4F4-4F49-4FDD-03A1AD1DC6B2}"/>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Esta actividad fomenta la reflexión sobre el equilibrio entre la teoría y la práctica.</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42EA747-628D-2B99-C7B2-280A2185ADC4}"/>
              </a:ext>
            </a:extLst>
          </p:cNvPr>
          <p:cNvSpPr>
            <a:spLocks noGrp="1"/>
          </p:cNvSpPr>
          <p:nvPr>
            <p:ph type="sldNum" sz="quarter" idx="5"/>
          </p:nvPr>
        </p:nvSpPr>
        <p:spPr/>
        <p:txBody>
          <a:bodyPr/>
          <a:lstStyle/>
          <a:p>
            <a:fld id="{D274D5D8-74C3-4A38-835E-EC8AAD529D29}" type="slidenum">
              <a:rPr lang="el-GR" smtClean="0"/>
              <a:t>31</a:t>
            </a:fld>
            <a:endParaRPr lang="el-GR"/>
          </a:p>
        </p:txBody>
      </p:sp>
    </p:spTree>
    <p:extLst>
      <p:ext uri="{BB962C8B-B14F-4D97-AF65-F5344CB8AC3E}">
        <p14:creationId xmlns:p14="http://schemas.microsoft.com/office/powerpoint/2010/main" val="1658239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sz="1800" dirty="0">
                <a:effectLst/>
                <a:latin typeface="Calibri" panose="020F0502020204030204" pitchFamily="34" charset="0"/>
                <a:ea typeface="Arial" panose="020B0604020202020204" pitchFamily="34" charset="0"/>
              </a:rPr>
              <a:t>Los conceptos clave del aprendizaje basado en competencias en la educación y formación profesional. Estos conceptos son los pilares que utilizaremos en las próximas lecciones. Al final de esta lección, el alumno comprenderá el concepto de educación y formación profesional, la forma en que se pueden describir las competencias en un nivel sectorial que incluye habilidades, conocimientos y actitudes subyacentes, y verá cómo encajan en diferentes tipos de perfiles de competencias.</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4</a:t>
            </a:fld>
            <a:endParaRPr lang="el-GR"/>
          </a:p>
        </p:txBody>
      </p:sp>
    </p:spTree>
    <p:extLst>
      <p:ext uri="{BB962C8B-B14F-4D97-AF65-F5344CB8AC3E}">
        <p14:creationId xmlns:p14="http://schemas.microsoft.com/office/powerpoint/2010/main" val="30450780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DEC37-18ED-88DD-6951-6C55E875404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0C5A094-CD77-A2CA-2558-3425CA22D6E2}"/>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90EE5DA-2742-4636-F189-20BDB3A87837}"/>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1E6F49E-4960-EDCA-EB3C-9C75C274B123}"/>
              </a:ext>
            </a:extLst>
          </p:cNvPr>
          <p:cNvSpPr>
            <a:spLocks noGrp="1"/>
          </p:cNvSpPr>
          <p:nvPr>
            <p:ph type="sldNum" sz="quarter" idx="5"/>
          </p:nvPr>
        </p:nvSpPr>
        <p:spPr/>
        <p:txBody>
          <a:bodyPr/>
          <a:lstStyle/>
          <a:p>
            <a:fld id="{D274D5D8-74C3-4A38-835E-EC8AAD529D29}" type="slidenum">
              <a:rPr lang="el-GR" smtClean="0"/>
              <a:t>32</a:t>
            </a:fld>
            <a:endParaRPr lang="el-GR"/>
          </a:p>
        </p:txBody>
      </p:sp>
    </p:spTree>
    <p:extLst>
      <p:ext uri="{BB962C8B-B14F-4D97-AF65-F5344CB8AC3E}">
        <p14:creationId xmlns:p14="http://schemas.microsoft.com/office/powerpoint/2010/main" val="34267447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837C0-C8E2-31C6-25E4-0CFBD519E7B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4484BBD9-0358-B35C-7130-53446F7CC38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D431969-56CD-DD99-5074-582ECFF74087}"/>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Esta actividad fomenta la reflexión sobre el estilo y los enfoques del formador.</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ADA4F27-A337-3350-2307-2EBA15D59238}"/>
              </a:ext>
            </a:extLst>
          </p:cNvPr>
          <p:cNvSpPr>
            <a:spLocks noGrp="1"/>
          </p:cNvSpPr>
          <p:nvPr>
            <p:ph type="sldNum" sz="quarter" idx="5"/>
          </p:nvPr>
        </p:nvSpPr>
        <p:spPr/>
        <p:txBody>
          <a:bodyPr/>
          <a:lstStyle/>
          <a:p>
            <a:fld id="{D274D5D8-74C3-4A38-835E-EC8AAD529D29}" type="slidenum">
              <a:rPr lang="el-GR" smtClean="0"/>
              <a:t>33</a:t>
            </a:fld>
            <a:endParaRPr lang="el-GR"/>
          </a:p>
        </p:txBody>
      </p:sp>
    </p:spTree>
    <p:extLst>
      <p:ext uri="{BB962C8B-B14F-4D97-AF65-F5344CB8AC3E}">
        <p14:creationId xmlns:p14="http://schemas.microsoft.com/office/powerpoint/2010/main" val="33428314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EF41D-A257-AA5E-B7FF-8EE711659B4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C29A111-D2E3-CDC8-DD18-0B8D2326C54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88D6396-74C6-361F-5D27-5C83D86D7D72}"/>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DD81300F-986D-B74F-97F5-E3BBC882A698}"/>
              </a:ext>
            </a:extLst>
          </p:cNvPr>
          <p:cNvSpPr>
            <a:spLocks noGrp="1"/>
          </p:cNvSpPr>
          <p:nvPr>
            <p:ph type="sldNum" sz="quarter" idx="5"/>
          </p:nvPr>
        </p:nvSpPr>
        <p:spPr/>
        <p:txBody>
          <a:bodyPr/>
          <a:lstStyle/>
          <a:p>
            <a:fld id="{D274D5D8-74C3-4A38-835E-EC8AAD529D29}" type="slidenum">
              <a:rPr lang="el-GR" smtClean="0"/>
              <a:t>34</a:t>
            </a:fld>
            <a:endParaRPr lang="el-GR"/>
          </a:p>
        </p:txBody>
      </p:sp>
    </p:spTree>
    <p:extLst>
      <p:ext uri="{BB962C8B-B14F-4D97-AF65-F5344CB8AC3E}">
        <p14:creationId xmlns:p14="http://schemas.microsoft.com/office/powerpoint/2010/main" val="37350521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5A423-B2D3-0CC6-699F-4622D49D86C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15F67D0-C404-E218-77D5-288E553E96C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AC122E13-2154-0C32-5F15-496D3358C2AA}"/>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Esta actividad fomenta la reflexión sobre la relación con el alumno.</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AD5D46-EB1B-5367-C873-3C0573CAB1E5}"/>
              </a:ext>
            </a:extLst>
          </p:cNvPr>
          <p:cNvSpPr>
            <a:spLocks noGrp="1"/>
          </p:cNvSpPr>
          <p:nvPr>
            <p:ph type="sldNum" sz="quarter" idx="5"/>
          </p:nvPr>
        </p:nvSpPr>
        <p:spPr/>
        <p:txBody>
          <a:bodyPr/>
          <a:lstStyle/>
          <a:p>
            <a:fld id="{D274D5D8-74C3-4A38-835E-EC8AAD529D29}" type="slidenum">
              <a:rPr lang="el-GR" smtClean="0"/>
              <a:t>35</a:t>
            </a:fld>
            <a:endParaRPr lang="el-GR"/>
          </a:p>
        </p:txBody>
      </p:sp>
    </p:spTree>
    <p:extLst>
      <p:ext uri="{BB962C8B-B14F-4D97-AF65-F5344CB8AC3E}">
        <p14:creationId xmlns:p14="http://schemas.microsoft.com/office/powerpoint/2010/main" val="16433307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44C0D-8391-4C16-E412-D08F9384B9A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8BF3C62-77E6-7BF1-5E04-B484B2FAC218}"/>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820A67A-B0EF-EA51-2D6D-CDB14B2DF7E9}"/>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76A0E77-12CE-FB18-2C31-006D0278FA6F}"/>
              </a:ext>
            </a:extLst>
          </p:cNvPr>
          <p:cNvSpPr>
            <a:spLocks noGrp="1"/>
          </p:cNvSpPr>
          <p:nvPr>
            <p:ph type="sldNum" sz="quarter" idx="5"/>
          </p:nvPr>
        </p:nvSpPr>
        <p:spPr/>
        <p:txBody>
          <a:bodyPr/>
          <a:lstStyle/>
          <a:p>
            <a:fld id="{D274D5D8-74C3-4A38-835E-EC8AAD529D29}" type="slidenum">
              <a:rPr lang="el-GR" smtClean="0"/>
              <a:t>36</a:t>
            </a:fld>
            <a:endParaRPr lang="el-GR"/>
          </a:p>
        </p:txBody>
      </p:sp>
    </p:spTree>
    <p:extLst>
      <p:ext uri="{BB962C8B-B14F-4D97-AF65-F5344CB8AC3E}">
        <p14:creationId xmlns:p14="http://schemas.microsoft.com/office/powerpoint/2010/main" val="1650023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F9D96-9857-4F85-4956-C9090B9C11E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F554200-1C42-1FD9-2106-AB37595E191F}"/>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8638743-763B-D64D-1F32-652527B3A5F3}"/>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Esta actividad promueve la reflexión sobre el análisis de diferentes metodologías.</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78D95A9-7CC8-6B35-EBE3-99E05912DD64}"/>
              </a:ext>
            </a:extLst>
          </p:cNvPr>
          <p:cNvSpPr>
            <a:spLocks noGrp="1"/>
          </p:cNvSpPr>
          <p:nvPr>
            <p:ph type="sldNum" sz="quarter" idx="5"/>
          </p:nvPr>
        </p:nvSpPr>
        <p:spPr/>
        <p:txBody>
          <a:bodyPr/>
          <a:lstStyle/>
          <a:p>
            <a:fld id="{D274D5D8-74C3-4A38-835E-EC8AAD529D29}" type="slidenum">
              <a:rPr lang="el-GR" smtClean="0"/>
              <a:t>37</a:t>
            </a:fld>
            <a:endParaRPr lang="el-GR"/>
          </a:p>
        </p:txBody>
      </p:sp>
    </p:spTree>
    <p:extLst>
      <p:ext uri="{BB962C8B-B14F-4D97-AF65-F5344CB8AC3E}">
        <p14:creationId xmlns:p14="http://schemas.microsoft.com/office/powerpoint/2010/main" val="18949500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1A351-B816-CD23-2CB5-3436C587C8D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A59C59C-AF8D-A000-A9B7-913989974C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8C4A2D2-7BD0-342B-2101-C8CA65ED4015}"/>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FDC0CEE9-79A0-828E-141C-AB5BD5548773}"/>
              </a:ext>
            </a:extLst>
          </p:cNvPr>
          <p:cNvSpPr>
            <a:spLocks noGrp="1"/>
          </p:cNvSpPr>
          <p:nvPr>
            <p:ph type="sldNum" sz="quarter" idx="5"/>
          </p:nvPr>
        </p:nvSpPr>
        <p:spPr/>
        <p:txBody>
          <a:bodyPr/>
          <a:lstStyle/>
          <a:p>
            <a:fld id="{D274D5D8-74C3-4A38-835E-EC8AAD529D29}" type="slidenum">
              <a:rPr lang="el-GR" smtClean="0"/>
              <a:t>38</a:t>
            </a:fld>
            <a:endParaRPr lang="el-GR"/>
          </a:p>
        </p:txBody>
      </p:sp>
    </p:spTree>
    <p:extLst>
      <p:ext uri="{BB962C8B-B14F-4D97-AF65-F5344CB8AC3E}">
        <p14:creationId xmlns:p14="http://schemas.microsoft.com/office/powerpoint/2010/main" val="25811764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816AF-F731-8411-D40E-70A3AFF9D4E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8149D2F-30F5-3A9B-5168-7EC687276F4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61C1CAE-171D-0DDA-7393-A860C93040F0}"/>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Esta actividad promueve la reflexión sobre el significado de la competencia, el conocimiento y la actitud en el sector.</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066AF11-0756-7EA1-D126-11657656055C}"/>
              </a:ext>
            </a:extLst>
          </p:cNvPr>
          <p:cNvSpPr>
            <a:spLocks noGrp="1"/>
          </p:cNvSpPr>
          <p:nvPr>
            <p:ph type="sldNum" sz="quarter" idx="5"/>
          </p:nvPr>
        </p:nvSpPr>
        <p:spPr/>
        <p:txBody>
          <a:bodyPr/>
          <a:lstStyle/>
          <a:p>
            <a:fld id="{D274D5D8-74C3-4A38-835E-EC8AAD529D29}" type="slidenum">
              <a:rPr lang="el-GR" smtClean="0"/>
              <a:t>39</a:t>
            </a:fld>
            <a:endParaRPr lang="el-GR"/>
          </a:p>
        </p:txBody>
      </p:sp>
    </p:spTree>
    <p:extLst>
      <p:ext uri="{BB962C8B-B14F-4D97-AF65-F5344CB8AC3E}">
        <p14:creationId xmlns:p14="http://schemas.microsoft.com/office/powerpoint/2010/main" val="19518111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E2D39-7EE6-E55C-0865-328B079F7A3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00BC916-B3A9-1B6F-99A1-B4700A5309E5}"/>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330660D-1F42-D3C6-F00F-892BEE55A5E1}"/>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EAA6A46-C6D1-E5E4-E4D0-1F7FE5D4A4B8}"/>
              </a:ext>
            </a:extLst>
          </p:cNvPr>
          <p:cNvSpPr>
            <a:spLocks noGrp="1"/>
          </p:cNvSpPr>
          <p:nvPr>
            <p:ph type="sldNum" sz="quarter" idx="5"/>
          </p:nvPr>
        </p:nvSpPr>
        <p:spPr/>
        <p:txBody>
          <a:bodyPr/>
          <a:lstStyle/>
          <a:p>
            <a:fld id="{D274D5D8-74C3-4A38-835E-EC8AAD529D29}" type="slidenum">
              <a:rPr lang="el-GR" smtClean="0"/>
              <a:t>40</a:t>
            </a:fld>
            <a:endParaRPr lang="el-GR"/>
          </a:p>
        </p:txBody>
      </p:sp>
    </p:spTree>
    <p:extLst>
      <p:ext uri="{BB962C8B-B14F-4D97-AF65-F5344CB8AC3E}">
        <p14:creationId xmlns:p14="http://schemas.microsoft.com/office/powerpoint/2010/main" val="6962355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EFD16-9B1A-82B4-EA52-1A0EBAE9731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70DAB0A-186E-3BDC-D931-AE93BCBBFDAD}"/>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91CFF551-C94A-81B6-2B10-7784C9D15598}"/>
              </a:ext>
            </a:extLst>
          </p:cNvPr>
          <p:cNvSpPr>
            <a:spLocks noGrp="1"/>
          </p:cNvSpPr>
          <p:nvPr>
            <p:ph type="body" idx="1"/>
          </p:nvPr>
        </p:nvSpPr>
        <p:spPr/>
        <p:txBody>
          <a:bodyPr/>
          <a:lstStyle/>
          <a:p>
            <a:r>
              <a:rPr lang="en-US" sz="1100" dirty="0"/>
              <a:t>¡Reflexiona sobre todo el proceso de aprendizaje!</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3486D45-3E74-4254-6133-ED90F773DB15}"/>
              </a:ext>
            </a:extLst>
          </p:cNvPr>
          <p:cNvSpPr>
            <a:spLocks noGrp="1"/>
          </p:cNvSpPr>
          <p:nvPr>
            <p:ph type="sldNum" sz="quarter" idx="5"/>
          </p:nvPr>
        </p:nvSpPr>
        <p:spPr/>
        <p:txBody>
          <a:bodyPr/>
          <a:lstStyle/>
          <a:p>
            <a:fld id="{D274D5D8-74C3-4A38-835E-EC8AAD529D29}" type="slidenum">
              <a:rPr lang="el-GR" smtClean="0"/>
              <a:t>41</a:t>
            </a:fld>
            <a:endParaRPr lang="el-GR"/>
          </a:p>
        </p:txBody>
      </p:sp>
    </p:spTree>
    <p:extLst>
      <p:ext uri="{BB962C8B-B14F-4D97-AF65-F5344CB8AC3E}">
        <p14:creationId xmlns:p14="http://schemas.microsoft.com/office/powerpoint/2010/main" val="2342401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La formación profesional (FP) es una vía de aprendizaje diseñada para dotar a las personas de las habilidades, los conocimientos y la experiencia práctica específicos necesarios para acceder y tener éxito en una ocupación o profesión concreta. La FP se basa en la idea de aprender haciendo, integrando tanto los fundamentos teóricos como la práctica para preparar a los alumnos para el mundo laboral.</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5</a:t>
            </a:fld>
            <a:endParaRPr lang="el-GR"/>
          </a:p>
        </p:txBody>
      </p:sp>
    </p:spTree>
    <p:extLst>
      <p:ext uri="{BB962C8B-B14F-4D97-AF65-F5344CB8AC3E}">
        <p14:creationId xmlns:p14="http://schemas.microsoft.com/office/powerpoint/2010/main" val="33348289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Aprovecha este momento para consolidar lo aprendido en el capítulo 2.</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42</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34361-4497-92C0-FAD0-EC6988CDADB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BBDE3AE-CB5B-2E82-E378-D6E17E57265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9E58C28F-1705-BA0F-BE49-4AADE1085F4E}"/>
              </a:ext>
            </a:extLst>
          </p:cNvPr>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Una de las principales ventajas de la FP es su estrecha relación con el mercado laboral. A diferencia de las vías académicas tradicionales, los programas de FP se diseñan en colaboración con las industrias y los empleadores para garantizar que el plan de estudios refleje las necesidades y prácticas actuales. Como resultado, los graduados suelen encontrarse en una buena posición para incorporarse al mercado laboral inmediatamente después de completar sus estudios.</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E3CABEE2-F4F3-9FC4-DEDF-D36FFC7A38DE}"/>
              </a:ext>
            </a:extLst>
          </p:cNvPr>
          <p:cNvSpPr>
            <a:spLocks noGrp="1"/>
          </p:cNvSpPr>
          <p:nvPr>
            <p:ph type="sldNum" sz="quarter" idx="5"/>
          </p:nvPr>
        </p:nvSpPr>
        <p:spPr/>
        <p:txBody>
          <a:bodyPr/>
          <a:lstStyle/>
          <a:p>
            <a:fld id="{D274D5D8-74C3-4A38-835E-EC8AAD529D29}" type="slidenum">
              <a:rPr lang="el-GR" smtClean="0"/>
              <a:t>6</a:t>
            </a:fld>
            <a:endParaRPr lang="el-GR"/>
          </a:p>
        </p:txBody>
      </p:sp>
    </p:spTree>
    <p:extLst>
      <p:ext uri="{BB962C8B-B14F-4D97-AF65-F5344CB8AC3E}">
        <p14:creationId xmlns:p14="http://schemas.microsoft.com/office/powerpoint/2010/main" val="3979285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C6826-FF37-D18D-DDFE-8E113A39C7E8}"/>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D3743F0-077F-CCE6-4A78-11C1962EFA2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FB8E880-7DCF-A7B8-393A-956B7D5651DC}"/>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GB" sz="1800" dirty="0">
                <a:effectLst/>
                <a:latin typeface="Calibri" panose="020F0502020204030204" pitchFamily="34" charset="0"/>
                <a:ea typeface="Arial" panose="020B0604020202020204" pitchFamily="34" charset="0"/>
              </a:rPr>
              <a:t>Las habilidades son la parte práctica de la competencia, describen lo que el individuo puede hacer de manera eficaz. La descripción precisa permite una comprensión coherente en diferentes entornos. Constituyen la base de la evaluación de una competencia. Si un candidato demuestra que domina las habilidades, podemos estar seguros de que domina la competencia. Nos referimos al conocimiento de una competencia como base. El conocimiento básico se refiere a la comprensión teórica y factual que respalda (sustenta) el rendimiento eficaz. Se podría decir que el conocimiento en el contexto de una competencia se basa en la «necesidad de saber». Es el «porqué» detrás del «cómo». El conocimiento respalda por qué actuamos como actuamos, incluye convenciones, acuerdos para entendernos, tradiciones, buenas prácticas y reglas... Sin esta base, las habilidades pueden volverse mecánicas o inflexibles. </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Las actitudes determinan cómo se aplican los conocimientos y las habilidades.</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DD3818FC-C0FB-6308-2B01-931D83E0D71B}"/>
              </a:ext>
            </a:extLst>
          </p:cNvPr>
          <p:cNvSpPr>
            <a:spLocks noGrp="1"/>
          </p:cNvSpPr>
          <p:nvPr>
            <p:ph type="sldNum" sz="quarter" idx="5"/>
          </p:nvPr>
        </p:nvSpPr>
        <p:spPr/>
        <p:txBody>
          <a:bodyPr/>
          <a:lstStyle/>
          <a:p>
            <a:fld id="{D274D5D8-74C3-4A38-835E-EC8AAD529D29}" type="slidenum">
              <a:rPr lang="el-GR" smtClean="0"/>
              <a:t>7</a:t>
            </a:fld>
            <a:endParaRPr lang="el-GR"/>
          </a:p>
        </p:txBody>
      </p:sp>
    </p:spTree>
    <p:extLst>
      <p:ext uri="{BB962C8B-B14F-4D97-AF65-F5344CB8AC3E}">
        <p14:creationId xmlns:p14="http://schemas.microsoft.com/office/powerpoint/2010/main" val="697879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C9AD3-9691-A322-23F8-B6B5F405FFC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E01B307-BEF2-23DD-158E-2CD0438D28E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62D7CD8-2F80-C25B-E6EE-61A5140F3A93}"/>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Calibri" panose="020F0502020204030204" pitchFamily="34" charset="0"/>
                <a:ea typeface="Arial" panose="020B0604020202020204" pitchFamily="34" charset="0"/>
              </a:rPr>
              <a:t>En todas las profesiones, la actitud requerida depende de la naturaleza del trabajo y del entorno laboral. No se trata solo de </a:t>
            </a:r>
            <a:r>
              <a:rPr lang="en-GB" sz="1800" i="1" dirty="0">
                <a:effectLst/>
                <a:latin typeface="Calibri" panose="020F0502020204030204" pitchFamily="34" charset="0"/>
                <a:ea typeface="Arial" panose="020B0604020202020204" pitchFamily="34" charset="0"/>
              </a:rPr>
              <a:t>lo que </a:t>
            </a:r>
            <a:r>
              <a:rPr lang="en-GB" sz="1800" dirty="0">
                <a:effectLst/>
                <a:latin typeface="Calibri" panose="020F0502020204030204" pitchFamily="34" charset="0"/>
                <a:ea typeface="Arial" panose="020B0604020202020204" pitchFamily="34" charset="0"/>
              </a:rPr>
              <a:t>hace una persona, sino </a:t>
            </a:r>
            <a:r>
              <a:rPr lang="en-GB" sz="1800" i="1" dirty="0">
                <a:effectLst/>
                <a:latin typeface="Calibri" panose="020F0502020204030204" pitchFamily="34" charset="0"/>
                <a:ea typeface="Arial" panose="020B0604020202020204" pitchFamily="34" charset="0"/>
              </a:rPr>
              <a:t>de cómo </a:t>
            </a:r>
            <a:r>
              <a:rPr lang="en-GB" sz="1800" dirty="0">
                <a:effectLst/>
                <a:latin typeface="Calibri" panose="020F0502020204030204" pitchFamily="34" charset="0"/>
                <a:ea typeface="Arial" panose="020B0604020202020204" pitchFamily="34" charset="0"/>
              </a:rPr>
              <a:t>lo aborda.</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Pensemos en alguien que trabaja entre bastidores en un teatro, como un maquinista teatral. Necesita algo más que habilidades técnicas; requiere una actitud que refleje las exigencias, los valores y el contexto del mundo de las artes escénicas. En general, todos los trabajos, aunque impliquen «movimiento», requieren actitudes muy diferentes.</a:t>
            </a:r>
            <a:endParaRPr lang="it-IT" sz="1800" dirty="0">
              <a:effectLst/>
              <a:latin typeface="Arial" panose="020B0604020202020204" pitchFamily="34" charset="0"/>
              <a:ea typeface="Arial" panose="020B0604020202020204" pitchFamily="34" charset="0"/>
            </a:endParaRPr>
          </a:p>
          <a:p>
            <a:endParaRPr lang="en-US"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B90FB69-5095-36A7-B127-093BFDA69DE9}"/>
              </a:ext>
            </a:extLst>
          </p:cNvPr>
          <p:cNvSpPr>
            <a:spLocks noGrp="1"/>
          </p:cNvSpPr>
          <p:nvPr>
            <p:ph type="sldNum" sz="quarter" idx="5"/>
          </p:nvPr>
        </p:nvSpPr>
        <p:spPr/>
        <p:txBody>
          <a:bodyPr/>
          <a:lstStyle/>
          <a:p>
            <a:fld id="{D274D5D8-74C3-4A38-835E-EC8AAD529D29}" type="slidenum">
              <a:rPr lang="el-GR" smtClean="0"/>
              <a:t>8</a:t>
            </a:fld>
            <a:endParaRPr lang="el-GR"/>
          </a:p>
        </p:txBody>
      </p:sp>
    </p:spTree>
    <p:extLst>
      <p:ext uri="{BB962C8B-B14F-4D97-AF65-F5344CB8AC3E}">
        <p14:creationId xmlns:p14="http://schemas.microsoft.com/office/powerpoint/2010/main" val="5237489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08633-47BC-845E-F5B2-B942BC72376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96D2131-7354-D7D3-F89C-58FDF255457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B775A9A-3EEC-029F-59F8-B38C40A77E88}"/>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Históricamente, la educación en las artes escénicas se centraba principalmente en la técnica y el aprendizaje. Si bien estos aspectos siguen siendo fundamentales, cada vez se complementan más con modelos educativos híbridos que combinan la tutoría presencial con plataformas de aprendizaje en línea, aplicaciones de aprendizaje móvil y herramientas digitales inmersivas, como la realidad virtual y la realidad aumentada. Por ejemplo, un diseñador de iluminación puede formarse ahora mediante un software basado en simulaciones que reproduce las condiciones del escenario, mientras que los dramaturgos pueden acceder a archivos digitalizados y herramientas de anotación colaborativa para trabajar con guiones y materiales históricos de todos los continentes.</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C4EFDD0E-E651-A127-119B-5FDC93C28287}"/>
              </a:ext>
            </a:extLst>
          </p:cNvPr>
          <p:cNvSpPr>
            <a:spLocks noGrp="1"/>
          </p:cNvSpPr>
          <p:nvPr>
            <p:ph type="sldNum" sz="quarter" idx="5"/>
          </p:nvPr>
        </p:nvSpPr>
        <p:spPr/>
        <p:txBody>
          <a:bodyPr/>
          <a:lstStyle/>
          <a:p>
            <a:fld id="{D274D5D8-74C3-4A38-835E-EC8AAD529D29}" type="slidenum">
              <a:rPr lang="el-GR" smtClean="0"/>
              <a:t>9</a:t>
            </a:fld>
            <a:endParaRPr lang="el-GR"/>
          </a:p>
        </p:txBody>
      </p:sp>
    </p:spTree>
    <p:extLst>
      <p:ext uri="{BB962C8B-B14F-4D97-AF65-F5344CB8AC3E}">
        <p14:creationId xmlns:p14="http://schemas.microsoft.com/office/powerpoint/2010/main" val="5072200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4B59C-EED7-6D7B-1A81-E1D17CFBB4A0}"/>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70FC4FE-E476-7D3D-A8F2-87A35B3B6CD3}"/>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4857A93-C720-D299-52BE-0B97345B98F0}"/>
              </a:ext>
            </a:extLst>
          </p:cNvPr>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Un proceso de aprendizaje comprende todos los pasos entre la elección inicial del alumno y la certificación o cualificación final del mismo. Incluye no solo la impartición de la educación y la formación, sino también el desarrollo de los cursos, la organización del contexto educativo y el acompañamiento y la tutoría del alumno.</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4BF9801C-A1CA-A69B-F3B9-B2839F17F04B}"/>
              </a:ext>
            </a:extLst>
          </p:cNvPr>
          <p:cNvSpPr>
            <a:spLocks noGrp="1"/>
          </p:cNvSpPr>
          <p:nvPr>
            <p:ph type="sldNum" sz="quarter" idx="5"/>
          </p:nvPr>
        </p:nvSpPr>
        <p:spPr/>
        <p:txBody>
          <a:bodyPr/>
          <a:lstStyle/>
          <a:p>
            <a:fld id="{D274D5D8-74C3-4A38-835E-EC8AAD529D29}" type="slidenum">
              <a:rPr lang="el-GR" smtClean="0"/>
              <a:t>10</a:t>
            </a:fld>
            <a:endParaRPr lang="el-GR"/>
          </a:p>
        </p:txBody>
      </p:sp>
    </p:spTree>
    <p:extLst>
      <p:ext uri="{BB962C8B-B14F-4D97-AF65-F5344CB8AC3E}">
        <p14:creationId xmlns:p14="http://schemas.microsoft.com/office/powerpoint/2010/main" val="3430271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Haga clic para editar el estilo del título maestro</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Haga clic para editar los estilos de texto maestros</a:t>
            </a:r>
          </a:p>
          <a:p>
            <a:pPr lvl="1"/>
            <a:r>
              <a:rPr lang="en-US"/>
              <a:t>Segundo nivel</a:t>
            </a:r>
          </a:p>
          <a:p>
            <a:pPr lvl="2"/>
            <a:r>
              <a:rPr lang="en-US"/>
              <a:t>Tercer nivel</a:t>
            </a:r>
          </a:p>
          <a:p>
            <a:pPr lvl="3"/>
            <a:r>
              <a:rPr lang="en-US"/>
              <a:t>Cuarto nivel</a:t>
            </a:r>
          </a:p>
          <a:p>
            <a:pPr lvl="4"/>
            <a:r>
              <a:rPr lang="en-US"/>
              <a:t>Quinto nivel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t>3/27/2026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20.png"/><Relationship Id="rId5" Type="http://schemas.openxmlformats.org/officeDocument/2006/relationships/image" Target="../media/image4.png"/><Relationship Id="rId10" Type="http://schemas.openxmlformats.org/officeDocument/2006/relationships/image" Target="../media/image19.svg"/><Relationship Id="rId4" Type="http://schemas.openxmlformats.org/officeDocument/2006/relationships/image" Target="../media/image3.svg"/><Relationship Id="rId9" Type="http://schemas.openxmlformats.org/officeDocument/2006/relationships/image" Target="../media/image18.png"/></Relationships>
</file>

<file path=ppt/slides/_rels/slide11.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2.png"/><Relationship Id="rId7"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5.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8.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9.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png"/><Relationship Id="rId7"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0.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png"/><Relationship Id="rId7" Type="http://schemas.openxmlformats.org/officeDocument/2006/relationships/image" Target="../media/image26.pn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1.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png"/><Relationship Id="rId7" Type="http://schemas.openxmlformats.org/officeDocument/2006/relationships/image" Target="../media/image28.png"/><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2.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png"/><Relationship Id="rId7" Type="http://schemas.openxmlformats.org/officeDocument/2006/relationships/image" Target="../media/image30.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3.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png"/><Relationship Id="rId7" Type="http://schemas.openxmlformats.org/officeDocument/2006/relationships/image" Target="../media/image32.pn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5.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2.png"/><Relationship Id="rId7" Type="http://schemas.openxmlformats.org/officeDocument/2006/relationships/image" Target="../media/image34.png"/><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6.png"/><Relationship Id="rId2" Type="http://schemas.openxmlformats.org/officeDocument/2006/relationships/notesSlide" Target="../notesSlides/notesSlide2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8.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2.png"/><Relationship Id="rId7" Type="http://schemas.openxmlformats.org/officeDocument/2006/relationships/image" Target="../media/image37.png"/><Relationship Id="rId2" Type="http://schemas.openxmlformats.org/officeDocument/2006/relationships/notesSlide" Target="../notesSlides/notesSlide2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3.svg"/></Relationships>
</file>

<file path=ppt/slides/_rels/slide30.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2.xml.rels><?xml version="1.0" encoding="UTF-8" standalone="yes"?>
<Relationships xmlns="http://schemas.openxmlformats.org/package/2006/relationships"><Relationship Id="rId8" Type="http://schemas.openxmlformats.org/officeDocument/2006/relationships/image" Target="../media/image42.svg"/><Relationship Id="rId3" Type="http://schemas.openxmlformats.org/officeDocument/2006/relationships/image" Target="../media/image2.png"/><Relationship Id="rId7" Type="http://schemas.openxmlformats.org/officeDocument/2006/relationships/image" Target="../media/image41.png"/><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4.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2.png"/><Relationship Id="rId7" Type="http://schemas.openxmlformats.org/officeDocument/2006/relationships/image" Target="../media/image43.png"/><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6.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2.png"/><Relationship Id="rId7" Type="http://schemas.openxmlformats.org/officeDocument/2006/relationships/image" Target="../media/image45.png"/><Relationship Id="rId2" Type="http://schemas.openxmlformats.org/officeDocument/2006/relationships/notesSlide" Target="../notesSlides/notesSlide3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8.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2.png"/><Relationship Id="rId7" Type="http://schemas.openxmlformats.org/officeDocument/2006/relationships/image" Target="../media/image47.png"/><Relationship Id="rId2" Type="http://schemas.openxmlformats.org/officeDocument/2006/relationships/notesSlide" Target="../notesSlides/notesSlide3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2.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0.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2.png"/><Relationship Id="rId7" Type="http://schemas.openxmlformats.org/officeDocument/2006/relationships/image" Target="../media/image49.png"/><Relationship Id="rId2" Type="http://schemas.openxmlformats.org/officeDocument/2006/relationships/notesSlide" Target="../notesSlides/notesSlide3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7.xml"/><Relationship Id="rId6" Type="http://schemas.openxmlformats.org/officeDocument/2006/relationships/image" Target="../media/image52.svg"/><Relationship Id="rId5" Type="http://schemas.openxmlformats.org/officeDocument/2006/relationships/image" Target="../media/image4.png"/><Relationship Id="rId4" Type="http://schemas.openxmlformats.org/officeDocument/2006/relationships/image" Target="../media/image51.svg"/></Relationships>
</file>

<file path=ppt/slides/_rels/slide43.xml.rels><?xml version="1.0" encoding="UTF-8" standalone="yes"?>
<Relationships xmlns="http://schemas.openxmlformats.org/package/2006/relationships"><Relationship Id="rId8" Type="http://schemas.openxmlformats.org/officeDocument/2006/relationships/image" Target="../media/image53.png"/><Relationship Id="rId13" Type="http://schemas.openxmlformats.org/officeDocument/2006/relationships/image" Target="../media/image58.png"/><Relationship Id="rId18" Type="http://schemas.openxmlformats.org/officeDocument/2006/relationships/image" Target="../media/image63.png"/><Relationship Id="rId3" Type="http://schemas.openxmlformats.org/officeDocument/2006/relationships/image" Target="../media/image3.svg"/><Relationship Id="rId7" Type="http://schemas.openxmlformats.org/officeDocument/2006/relationships/image" Target="../media/image5.svg"/><Relationship Id="rId12" Type="http://schemas.openxmlformats.org/officeDocument/2006/relationships/image" Target="../media/image57.png"/><Relationship Id="rId17" Type="http://schemas.openxmlformats.org/officeDocument/2006/relationships/image" Target="../media/image62.png"/><Relationship Id="rId2" Type="http://schemas.openxmlformats.org/officeDocument/2006/relationships/image" Target="../media/image2.png"/><Relationship Id="rId16" Type="http://schemas.openxmlformats.org/officeDocument/2006/relationships/image" Target="../media/image61.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56.png"/><Relationship Id="rId5" Type="http://schemas.openxmlformats.org/officeDocument/2006/relationships/image" Target="../media/image7.svg"/><Relationship Id="rId15" Type="http://schemas.openxmlformats.org/officeDocument/2006/relationships/image" Target="../media/image60.jpeg"/><Relationship Id="rId10" Type="http://schemas.openxmlformats.org/officeDocument/2006/relationships/image" Target="../media/image55.jpeg"/><Relationship Id="rId19" Type="http://schemas.openxmlformats.org/officeDocument/2006/relationships/image" Target="../media/image64.png"/><Relationship Id="rId4" Type="http://schemas.openxmlformats.org/officeDocument/2006/relationships/image" Target="../media/image6.png"/><Relationship Id="rId9" Type="http://schemas.openxmlformats.org/officeDocument/2006/relationships/image" Target="../media/image54.png"/><Relationship Id="rId14" Type="http://schemas.openxmlformats.org/officeDocument/2006/relationships/image" Target="../media/image59.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5.sv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Εικόνα 21" descr="Εικόνα που περιέχει κείμενο&#10;&#10;Περιγραφή που δημιουργήθηκε αυτόματα">
            <a:extLst>
              <a:ext uri="{FF2B5EF4-FFF2-40B4-BE49-F238E27FC236}">
                <a16:creationId xmlns:a16="http://schemas.microsoft.com/office/drawing/2014/main" id="{3B753BD0-DD66-424A-1D22-18DAA9330F6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261453" y="834093"/>
            <a:ext cx="7828623" cy="1642407"/>
          </a:xfrm>
          <a:prstGeom prst="rect">
            <a:avLst/>
          </a:prstGeom>
        </p:spPr>
      </p:pic>
      <p:sp>
        <p:nvSpPr>
          <p:cNvPr id="2" name="Freeform 2"/>
          <p:cNvSpPr/>
          <p:nvPr/>
        </p:nvSpPr>
        <p:spPr>
          <a:xfrm rot="-5400000">
            <a:off x="8390496" y="4139492"/>
            <a:ext cx="15426973" cy="6672166"/>
          </a:xfrm>
          <a:custGeom>
            <a:avLst/>
            <a:gdLst/>
            <a:ahLst/>
            <a:cxnLst/>
            <a:rect l="l" t="t" r="r" b="b"/>
            <a:pathLst>
              <a:path w="15426973" h="6672166">
                <a:moveTo>
                  <a:pt x="0" y="0"/>
                </a:moveTo>
                <a:lnTo>
                  <a:pt x="15426973" y="0"/>
                </a:lnTo>
                <a:lnTo>
                  <a:pt x="15426973" y="6672166"/>
                </a:lnTo>
                <a:lnTo>
                  <a:pt x="0" y="667216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p:cNvSpPr/>
          <p:nvPr/>
        </p:nvSpPr>
        <p:spPr>
          <a:xfrm rot="-2874349" flipV="1">
            <a:off x="7698158" y="6692029"/>
            <a:ext cx="15426973" cy="6672166"/>
          </a:xfrm>
          <a:custGeom>
            <a:avLst/>
            <a:gdLst/>
            <a:ahLst/>
            <a:cxnLst/>
            <a:rect l="l" t="t" r="r" b="b"/>
            <a:pathLst>
              <a:path w="15426973" h="6672166">
                <a:moveTo>
                  <a:pt x="0" y="6672166"/>
                </a:moveTo>
                <a:lnTo>
                  <a:pt x="15426973" y="6672166"/>
                </a:lnTo>
                <a:lnTo>
                  <a:pt x="15426973" y="0"/>
                </a:lnTo>
                <a:lnTo>
                  <a:pt x="0" y="0"/>
                </a:lnTo>
                <a:lnTo>
                  <a:pt x="0" y="6672166"/>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4" name="Freeform 4"/>
          <p:cNvSpPr/>
          <p:nvPr/>
        </p:nvSpPr>
        <p:spPr>
          <a:xfrm>
            <a:off x="-596817" y="-735710"/>
            <a:ext cx="2199515" cy="2199515"/>
          </a:xfrm>
          <a:custGeom>
            <a:avLst/>
            <a:gdLst/>
            <a:ahLst/>
            <a:cxnLst/>
            <a:rect l="l" t="t" r="r" b="b"/>
            <a:pathLst>
              <a:path w="2199515" h="2199515">
                <a:moveTo>
                  <a:pt x="0" y="0"/>
                </a:moveTo>
                <a:lnTo>
                  <a:pt x="2199516" y="0"/>
                </a:lnTo>
                <a:lnTo>
                  <a:pt x="2199516" y="2199515"/>
                </a:lnTo>
                <a:lnTo>
                  <a:pt x="0" y="2199515"/>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Freeform 5"/>
          <p:cNvSpPr/>
          <p:nvPr/>
        </p:nvSpPr>
        <p:spPr>
          <a:xfrm>
            <a:off x="12184342" y="7475575"/>
            <a:ext cx="2009598" cy="2009598"/>
          </a:xfrm>
          <a:custGeom>
            <a:avLst/>
            <a:gdLst/>
            <a:ahLst/>
            <a:cxnLst/>
            <a:rect l="l" t="t" r="r" b="b"/>
            <a:pathLst>
              <a:path w="2009598" h="2009598">
                <a:moveTo>
                  <a:pt x="0" y="0"/>
                </a:moveTo>
                <a:lnTo>
                  <a:pt x="2009599" y="0"/>
                </a:lnTo>
                <a:lnTo>
                  <a:pt x="2009599" y="2009599"/>
                </a:lnTo>
                <a:lnTo>
                  <a:pt x="0" y="200959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l-GR"/>
          </a:p>
        </p:txBody>
      </p:sp>
      <p:sp>
        <p:nvSpPr>
          <p:cNvPr id="6" name="Freeform 6"/>
          <p:cNvSpPr/>
          <p:nvPr/>
        </p:nvSpPr>
        <p:spPr>
          <a:xfrm>
            <a:off x="1949020" y="194513"/>
            <a:ext cx="4966112" cy="2607924"/>
          </a:xfrm>
          <a:custGeom>
            <a:avLst/>
            <a:gdLst/>
            <a:ahLst/>
            <a:cxnLst/>
            <a:rect l="l" t="t" r="r" b="b"/>
            <a:pathLst>
              <a:path w="8961910" h="4869664">
                <a:moveTo>
                  <a:pt x="0" y="0"/>
                </a:moveTo>
                <a:lnTo>
                  <a:pt x="8961910" y="0"/>
                </a:lnTo>
                <a:lnTo>
                  <a:pt x="8961910" y="4869664"/>
                </a:lnTo>
                <a:lnTo>
                  <a:pt x="0" y="4869664"/>
                </a:lnTo>
                <a:lnTo>
                  <a:pt x="0" y="0"/>
                </a:lnTo>
                <a:close/>
              </a:path>
            </a:pathLst>
          </a:custGeom>
          <a:blipFill>
            <a:blip r:embed="rId9"/>
            <a:stretch>
              <a:fillRect/>
            </a:stretch>
          </a:blipFill>
        </p:spPr>
        <p:txBody>
          <a:bodyPr/>
          <a:lstStyle/>
          <a:p>
            <a:endParaRPr lang="el-GR"/>
          </a:p>
        </p:txBody>
      </p:sp>
      <p:sp>
        <p:nvSpPr>
          <p:cNvPr id="24" name="Text Box 4">
            <a:extLst>
              <a:ext uri="{FF2B5EF4-FFF2-40B4-BE49-F238E27FC236}">
                <a16:creationId xmlns:a16="http://schemas.microsoft.com/office/drawing/2014/main" id="{02D60612-AE9C-054B-30ED-9AA1A3B64353}"/>
              </a:ext>
            </a:extLst>
          </p:cNvPr>
          <p:cNvSpPr txBox="1">
            <a:spLocks noChangeArrowheads="1"/>
          </p:cNvSpPr>
          <p:nvPr/>
        </p:nvSpPr>
        <p:spPr bwMode="auto">
          <a:xfrm>
            <a:off x="340866" y="6591300"/>
            <a:ext cx="7356305" cy="1019093"/>
          </a:xfrm>
          <a:prstGeom prst="rect">
            <a:avLst/>
          </a:prstGeom>
          <a:solidFill>
            <a:srgbClr val="FFFFFF"/>
          </a:solidFill>
          <a:ln w="9525">
            <a:solidFill>
              <a:schemeClr val="bg1">
                <a:lumMod val="100000"/>
                <a:lumOff val="0"/>
              </a:schemeClr>
            </a:solidFill>
            <a:miter lim="800000"/>
            <a:headEnd/>
            <a:tailEnd/>
          </a:ln>
        </p:spPr>
        <p:txBody>
          <a:bodyPr rot="0" vert="horz" wrap="square" lIns="91440" tIns="45720" rIns="91440" bIns="45720" anchor="t" anchorCtr="0" upright="1">
            <a:noAutofit/>
          </a:bodyPr>
          <a:lstStyle/>
          <a:p>
            <a:pPr marL="12700">
              <a:lnSpc>
                <a:spcPts val="3430"/>
              </a:lnSpc>
              <a:spcBef>
                <a:spcPts val="300"/>
              </a:spcBef>
              <a:spcAft>
                <a:spcPts val="300"/>
              </a:spcAft>
            </a:pPr>
            <a:r>
              <a:rPr lang="en-US" sz="6000" b="1" dirty="0">
                <a:solidFill>
                  <a:srgbClr val="04A6C2"/>
                </a:solidFill>
                <a:effectLst/>
                <a:latin typeface="+mj-lt"/>
                <a:ea typeface="Tahoma" panose="020B0604030504040204" pitchFamily="34" charset="0"/>
                <a:cs typeface="Tahoma" panose="020B0604030504040204" pitchFamily="34" charset="0"/>
              </a:rPr>
              <a:t>Capítulo 1</a:t>
            </a:r>
            <a:r>
              <a:rPr lang="en-US" sz="4500" b="1" dirty="0">
                <a:solidFill>
                  <a:srgbClr val="04A6C2"/>
                </a:solidFill>
                <a:effectLst/>
                <a:latin typeface="+mj-lt"/>
                <a:ea typeface="Tahoma" panose="020B0604030504040204" pitchFamily="34" charset="0"/>
                <a:cs typeface="Tahoma" panose="020B0604030504040204" pitchFamily="34" charset="0"/>
              </a:rPr>
              <a:t> </a:t>
            </a:r>
          </a:p>
          <a:p>
            <a:pPr marL="12700">
              <a:lnSpc>
                <a:spcPts val="3430"/>
              </a:lnSpc>
              <a:spcBef>
                <a:spcPts val="300"/>
              </a:spcBef>
              <a:spcAft>
                <a:spcPts val="300"/>
              </a:spcAft>
            </a:pPr>
            <a:r>
              <a:rPr lang="en-US" sz="3000" dirty="0">
                <a:solidFill>
                  <a:srgbClr val="FF0000"/>
                </a:solidFill>
                <a:effectLst/>
                <a:latin typeface="+mj-lt"/>
                <a:ea typeface="Tahoma" panose="020B0604030504040204" pitchFamily="34" charset="0"/>
                <a:cs typeface="Tahoma" panose="020B0604030504040204" pitchFamily="34" charset="0"/>
              </a:rPr>
              <a:t> </a:t>
            </a:r>
            <a:endParaRPr lang="el-GR" sz="3000" dirty="0">
              <a:effectLst/>
              <a:latin typeface="+mj-lt"/>
              <a:ea typeface="Tahoma" panose="020B0604030504040204" pitchFamily="34" charset="0"/>
              <a:cs typeface="Tahoma" panose="020B0604030504040204" pitchFamily="34" charset="0"/>
            </a:endParaRPr>
          </a:p>
          <a:p>
            <a:pPr>
              <a:spcBef>
                <a:spcPts val="300"/>
              </a:spcBef>
              <a:spcAft>
                <a:spcPts val="300"/>
              </a:spcAft>
            </a:pPr>
            <a:r>
              <a:rPr lang="en-US" sz="3000" dirty="0">
                <a:solidFill>
                  <a:srgbClr val="FF0000"/>
                </a:solidFill>
                <a:effectLst/>
                <a:latin typeface="+mj-lt"/>
                <a:ea typeface="Tahoma" panose="020B0604030504040204" pitchFamily="34" charset="0"/>
                <a:cs typeface="Tahoma" panose="020B0604030504040204" pitchFamily="34" charset="0"/>
              </a:rPr>
              <a:t> </a:t>
            </a:r>
            <a:endParaRPr lang="el-GR" sz="3000" dirty="0">
              <a:effectLst/>
              <a:latin typeface="+mj-lt"/>
              <a:ea typeface="Tahoma" panose="020B0604030504040204" pitchFamily="34" charset="0"/>
              <a:cs typeface="Tahoma" panose="020B0604030504040204" pitchFamily="34" charset="0"/>
            </a:endParaRPr>
          </a:p>
          <a:p>
            <a:pPr>
              <a:spcBef>
                <a:spcPts val="300"/>
              </a:spcBef>
              <a:spcAft>
                <a:spcPts val="300"/>
              </a:spcAft>
            </a:pPr>
            <a:r>
              <a:rPr lang="en-GB" sz="3000" dirty="0">
                <a:solidFill>
                  <a:srgbClr val="FF0000"/>
                </a:solidFill>
                <a:effectLst/>
                <a:latin typeface="+mj-lt"/>
                <a:ea typeface="Tahoma" panose="020B0604030504040204" pitchFamily="34" charset="0"/>
                <a:cs typeface="Tahoma" panose="020B0604030504040204" pitchFamily="34" charset="0"/>
              </a:rPr>
              <a:t> </a:t>
            </a:r>
            <a:endParaRPr lang="el-GR" sz="3000" dirty="0">
              <a:effectLst/>
              <a:latin typeface="+mj-lt"/>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EAE4E891-620E-83C7-4AB7-ADF7D0DF2A41}"/>
              </a:ext>
            </a:extLst>
          </p:cNvPr>
          <p:cNvSpPr txBox="1"/>
          <p:nvPr/>
        </p:nvSpPr>
        <p:spPr>
          <a:xfrm>
            <a:off x="340866" y="3645076"/>
            <a:ext cx="11831444" cy="1862048"/>
          </a:xfrm>
          <a:prstGeom prst="rect">
            <a:avLst/>
          </a:prstGeom>
          <a:noFill/>
        </p:spPr>
        <p:txBody>
          <a:bodyPr wrap="square">
            <a:spAutoFit/>
          </a:bodyPr>
          <a:lstStyle/>
          <a:p>
            <a:pPr marL="12700">
              <a:spcBef>
                <a:spcPts val="600"/>
              </a:spcBef>
              <a:spcAft>
                <a:spcPts val="600"/>
              </a:spcAft>
            </a:pPr>
            <a:r>
              <a:rPr lang="en-US" sz="6000" b="1" spc="-30" dirty="0">
                <a:latin typeface="+mj-lt"/>
                <a:ea typeface="Tahoma" panose="020B0604030504040204" pitchFamily="34" charset="0"/>
                <a:cs typeface="Tahoma" panose="020B0604030504040204" pitchFamily="34" charset="0"/>
              </a:rPr>
              <a:t>WP3</a:t>
            </a:r>
          </a:p>
          <a:p>
            <a:pPr marL="12700">
              <a:spcBef>
                <a:spcPts val="600"/>
              </a:spcBef>
              <a:spcAft>
                <a:spcPts val="600"/>
              </a:spcAft>
            </a:pPr>
            <a:r>
              <a:rPr lang="en-US" sz="4500" b="1" spc="-30" dirty="0">
                <a:latin typeface="+mj-lt"/>
                <a:ea typeface="Tahoma" panose="020B0604030504040204" pitchFamily="34" charset="0"/>
                <a:cs typeface="Tahoma" panose="020B0604030504040204" pitchFamily="34" charset="0"/>
              </a:rPr>
              <a:t>Manual práctico INSPIRE</a:t>
            </a:r>
            <a:endParaRPr lang="el-GR" sz="4500" b="1" spc="-30" dirty="0">
              <a:latin typeface="+mj-lt"/>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8D09B27B-AD02-94B6-475A-A3697F903AB9}"/>
              </a:ext>
            </a:extLst>
          </p:cNvPr>
          <p:cNvSpPr txBox="1"/>
          <p:nvPr/>
        </p:nvSpPr>
        <p:spPr>
          <a:xfrm>
            <a:off x="340866" y="7130133"/>
            <a:ext cx="11833058" cy="1477328"/>
          </a:xfrm>
          <a:prstGeom prst="rect">
            <a:avLst/>
          </a:prstGeom>
          <a:noFill/>
        </p:spPr>
        <p:txBody>
          <a:bodyPr wrap="square">
            <a:spAutoFit/>
          </a:bodyPr>
          <a:lstStyle/>
          <a:p>
            <a:pPr marL="12700">
              <a:spcBef>
                <a:spcPts val="300"/>
              </a:spcBef>
              <a:spcAft>
                <a:spcPts val="300"/>
              </a:spcAft>
            </a:pPr>
            <a:r>
              <a:rPr lang="en-US" sz="4500" b="1" dirty="0">
                <a:solidFill>
                  <a:srgbClr val="04A6C2"/>
                </a:solidFill>
                <a:latin typeface="+mj-lt"/>
                <a:ea typeface="Tahoma" panose="020B0604030504040204" pitchFamily="34" charset="0"/>
                <a:cs typeface="Tahoma" panose="020B0604030504040204" pitchFamily="34" charset="0"/>
              </a:rPr>
              <a:t>Prácticas educativas avanzadas para el aprendizaje permanente</a:t>
            </a:r>
            <a:endParaRPr lang="el-GR" sz="4500" b="1" dirty="0">
              <a:solidFill>
                <a:srgbClr val="04A6C2"/>
              </a:solidFill>
              <a:latin typeface="+mj-lt"/>
              <a:ea typeface="Tahoma" panose="020B0604030504040204" pitchFamily="34" charset="0"/>
              <a:cs typeface="Tahom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8FF80-ADF2-30E3-9802-512BD8BDB95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0DDC1AE-3269-E8D1-D2CE-8552F07C21D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2CEA7121-4724-870C-F695-DCD33855C98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AB81EA4-2A79-4617-23F7-B2981A22896B}"/>
              </a:ext>
            </a:extLst>
          </p:cNvPr>
          <p:cNvSpPr txBox="1"/>
          <p:nvPr/>
        </p:nvSpPr>
        <p:spPr>
          <a:xfrm>
            <a:off x="1021517" y="978263"/>
            <a:ext cx="15697200" cy="923330"/>
          </a:xfrm>
          <a:prstGeom prst="rect">
            <a:avLst/>
          </a:prstGeom>
          <a:noFill/>
        </p:spPr>
        <p:txBody>
          <a:bodyPr wrap="square">
            <a:spAutoFit/>
          </a:bodyPr>
          <a:lstStyle/>
          <a:p>
            <a:pPr lvl="0" algn="r"/>
            <a:r>
              <a:rPr lang="en-US" sz="5400" b="1" dirty="0"/>
              <a:t>Roles</a:t>
            </a:r>
            <a:endParaRPr lang="el-GR" sz="5000" b="1" dirty="0"/>
          </a:p>
        </p:txBody>
      </p:sp>
      <p:sp>
        <p:nvSpPr>
          <p:cNvPr id="10" name="Freeform 219">
            <a:extLst>
              <a:ext uri="{FF2B5EF4-FFF2-40B4-BE49-F238E27FC236}">
                <a16:creationId xmlns:a16="http://schemas.microsoft.com/office/drawing/2014/main" id="{EFA247FC-25BD-5E80-6921-42E2B983B02E}"/>
              </a:ext>
            </a:extLst>
          </p:cNvPr>
          <p:cNvSpPr/>
          <p:nvPr/>
        </p:nvSpPr>
        <p:spPr>
          <a:xfrm rot="5400000">
            <a:off x="13299381" y="3954748"/>
            <a:ext cx="6420565" cy="3153448"/>
          </a:xfrm>
          <a:custGeom>
            <a:avLst/>
            <a:gdLst>
              <a:gd name="connsiteX0" fmla="*/ 0 w 3471899"/>
              <a:gd name="connsiteY0" fmla="*/ 852607 h 1705214"/>
              <a:gd name="connsiteX1" fmla="*/ 852607 w 3471899"/>
              <a:gd name="connsiteY1" fmla="*/ 0 h 1705214"/>
              <a:gd name="connsiteX2" fmla="*/ 3471899 w 3471899"/>
              <a:gd name="connsiteY2" fmla="*/ 0 h 1705214"/>
              <a:gd name="connsiteX3" fmla="*/ 2619292 w 3471899"/>
              <a:gd name="connsiteY3" fmla="*/ 852607 h 1705214"/>
              <a:gd name="connsiteX4" fmla="*/ 2619292 w 3471899"/>
              <a:gd name="connsiteY4" fmla="*/ 1705214 h 1705214"/>
              <a:gd name="connsiteX5" fmla="*/ 852607 w 3471899"/>
              <a:gd name="connsiteY5" fmla="*/ 1705214 h 1705214"/>
              <a:gd name="connsiteX6" fmla="*/ 0 w 3471899"/>
              <a:gd name="connsiteY6" fmla="*/ 852607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71899" h="1705214">
                <a:moveTo>
                  <a:pt x="0" y="852607"/>
                </a:moveTo>
                <a:cubicBezTo>
                  <a:pt x="0" y="381725"/>
                  <a:pt x="381725" y="0"/>
                  <a:pt x="852607" y="0"/>
                </a:cubicBezTo>
                <a:lnTo>
                  <a:pt x="3471899" y="0"/>
                </a:lnTo>
                <a:cubicBezTo>
                  <a:pt x="3001017" y="0"/>
                  <a:pt x="2619292" y="381725"/>
                  <a:pt x="2619292" y="852607"/>
                </a:cubicBezTo>
                <a:lnTo>
                  <a:pt x="2619292" y="1705214"/>
                </a:lnTo>
                <a:lnTo>
                  <a:pt x="852607" y="1705214"/>
                </a:lnTo>
                <a:cubicBezTo>
                  <a:pt x="381725" y="1705214"/>
                  <a:pt x="0" y="1323489"/>
                  <a:pt x="0" y="852607"/>
                </a:cubicBezTo>
                <a:close/>
              </a:path>
            </a:pathLst>
          </a:custGeom>
          <a:solidFill>
            <a:srgbClr val="04A6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a:ln w="0"/>
              <a:solidFill>
                <a:schemeClr val="accent1"/>
              </a:solidFill>
              <a:effectLst>
                <a:outerShdw blurRad="38100" dist="25400" dir="5400000" algn="ctr" rotWithShape="0">
                  <a:srgbClr val="6E747A">
                    <a:alpha val="43000"/>
                  </a:srgbClr>
                </a:outerShdw>
              </a:effectLst>
            </a:endParaRPr>
          </a:p>
        </p:txBody>
      </p:sp>
      <p:sp>
        <p:nvSpPr>
          <p:cNvPr id="11" name="Freeform 220">
            <a:extLst>
              <a:ext uri="{FF2B5EF4-FFF2-40B4-BE49-F238E27FC236}">
                <a16:creationId xmlns:a16="http://schemas.microsoft.com/office/drawing/2014/main" id="{4BDEE533-5C71-3AD6-E123-9A1542B5B672}"/>
              </a:ext>
            </a:extLst>
          </p:cNvPr>
          <p:cNvSpPr/>
          <p:nvPr/>
        </p:nvSpPr>
        <p:spPr>
          <a:xfrm>
            <a:off x="10080791" y="7165032"/>
            <a:ext cx="7997299" cy="3153442"/>
          </a:xfrm>
          <a:custGeom>
            <a:avLst/>
            <a:gdLst>
              <a:gd name="connsiteX0" fmla="*/ 1 w 4324506"/>
              <a:gd name="connsiteY0" fmla="*/ 852602 h 1705214"/>
              <a:gd name="connsiteX1" fmla="*/ 1 w 4324506"/>
              <a:gd name="connsiteY1" fmla="*/ 852608 h 1705214"/>
              <a:gd name="connsiteX2" fmla="*/ 145613 w 4324506"/>
              <a:gd name="connsiteY2" fmla="*/ 1329309 h 1705214"/>
              <a:gd name="connsiteX3" fmla="*/ 249723 w 4324506"/>
              <a:gd name="connsiteY3" fmla="*/ 1455492 h 1705214"/>
              <a:gd name="connsiteX4" fmla="*/ 249723 w 4324506"/>
              <a:gd name="connsiteY4" fmla="*/ 1455492 h 1705214"/>
              <a:gd name="connsiteX5" fmla="*/ 0 w 4324506"/>
              <a:gd name="connsiteY5" fmla="*/ 852607 h 1705214"/>
              <a:gd name="connsiteX6" fmla="*/ 1705215 w 4324506"/>
              <a:gd name="connsiteY6" fmla="*/ 0 h 1705214"/>
              <a:gd name="connsiteX7" fmla="*/ 3471899 w 4324506"/>
              <a:gd name="connsiteY7" fmla="*/ 0 h 1705214"/>
              <a:gd name="connsiteX8" fmla="*/ 4324506 w 4324506"/>
              <a:gd name="connsiteY8" fmla="*/ 852607 h 1705214"/>
              <a:gd name="connsiteX9" fmla="*/ 3471899 w 4324506"/>
              <a:gd name="connsiteY9" fmla="*/ 1705214 h 1705214"/>
              <a:gd name="connsiteX10" fmla="*/ 852618 w 4324506"/>
              <a:gd name="connsiteY10" fmla="*/ 1705214 h 1705214"/>
              <a:gd name="connsiteX11" fmla="*/ 939782 w 4324506"/>
              <a:gd name="connsiteY11" fmla="*/ 1700813 h 1705214"/>
              <a:gd name="connsiteX12" fmla="*/ 1705215 w 4324506"/>
              <a:gd name="connsiteY12" fmla="*/ 852608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324506" h="1705214">
                <a:moveTo>
                  <a:pt x="1" y="852602"/>
                </a:moveTo>
                <a:lnTo>
                  <a:pt x="1" y="852608"/>
                </a:lnTo>
                <a:cubicBezTo>
                  <a:pt x="1" y="1029188"/>
                  <a:pt x="53681" y="1193232"/>
                  <a:pt x="145613" y="1329309"/>
                </a:cubicBezTo>
                <a:lnTo>
                  <a:pt x="249723" y="1455492"/>
                </a:lnTo>
                <a:lnTo>
                  <a:pt x="249723" y="1455492"/>
                </a:lnTo>
                <a:cubicBezTo>
                  <a:pt x="95431" y="1301200"/>
                  <a:pt x="0" y="1088048"/>
                  <a:pt x="0" y="852607"/>
                </a:cubicBezTo>
                <a:close/>
                <a:moveTo>
                  <a:pt x="1705215" y="0"/>
                </a:moveTo>
                <a:lnTo>
                  <a:pt x="3471899" y="0"/>
                </a:lnTo>
                <a:cubicBezTo>
                  <a:pt x="3942781" y="0"/>
                  <a:pt x="4324506" y="381725"/>
                  <a:pt x="4324506" y="852607"/>
                </a:cubicBezTo>
                <a:cubicBezTo>
                  <a:pt x="4324506" y="1323489"/>
                  <a:pt x="3942781" y="1705214"/>
                  <a:pt x="3471899" y="1705214"/>
                </a:cubicBezTo>
                <a:lnTo>
                  <a:pt x="852618" y="1705214"/>
                </a:lnTo>
                <a:lnTo>
                  <a:pt x="939782" y="1700813"/>
                </a:lnTo>
                <a:cubicBezTo>
                  <a:pt x="1369714" y="1657151"/>
                  <a:pt x="1705215" y="1294060"/>
                  <a:pt x="1705215" y="852608"/>
                </a:cubicBezTo>
                <a:close/>
              </a:path>
            </a:pathLst>
          </a:custGeom>
          <a:solidFill>
            <a:srgbClr val="5699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ln w="0"/>
              <a:solidFill>
                <a:schemeClr val="accent1"/>
              </a:solidFill>
              <a:effectLst>
                <a:outerShdw blurRad="38100" dist="25400" dir="5400000" algn="ctr" rotWithShape="0">
                  <a:srgbClr val="6E747A">
                    <a:alpha val="43000"/>
                  </a:srgbClr>
                </a:outerShdw>
              </a:effectLst>
            </a:endParaRPr>
          </a:p>
        </p:txBody>
      </p:sp>
      <p:sp>
        <p:nvSpPr>
          <p:cNvPr id="14" name="Freeform 223">
            <a:extLst>
              <a:ext uri="{FF2B5EF4-FFF2-40B4-BE49-F238E27FC236}">
                <a16:creationId xmlns:a16="http://schemas.microsoft.com/office/drawing/2014/main" id="{D18BDE1E-1D7A-9150-957E-950EC992E820}"/>
              </a:ext>
            </a:extLst>
          </p:cNvPr>
          <p:cNvSpPr/>
          <p:nvPr/>
        </p:nvSpPr>
        <p:spPr>
          <a:xfrm>
            <a:off x="10089088" y="2321188"/>
            <a:ext cx="7535488" cy="3153442"/>
          </a:xfrm>
          <a:custGeom>
            <a:avLst/>
            <a:gdLst>
              <a:gd name="connsiteX0" fmla="*/ 852607 w 4074784"/>
              <a:gd name="connsiteY0" fmla="*/ 0 h 1705214"/>
              <a:gd name="connsiteX1" fmla="*/ 3471899 w 4074784"/>
              <a:gd name="connsiteY1" fmla="*/ 0 h 1705214"/>
              <a:gd name="connsiteX2" fmla="*/ 4074784 w 4074784"/>
              <a:gd name="connsiteY2" fmla="*/ 249723 h 1705214"/>
              <a:gd name="connsiteX3" fmla="*/ 4074784 w 4074784"/>
              <a:gd name="connsiteY3" fmla="*/ 249723 h 1705214"/>
              <a:gd name="connsiteX4" fmla="*/ 3948601 w 4074784"/>
              <a:gd name="connsiteY4" fmla="*/ 145613 h 1705214"/>
              <a:gd name="connsiteX5" fmla="*/ 3471900 w 4074784"/>
              <a:gd name="connsiteY5" fmla="*/ 1 h 1705214"/>
              <a:gd name="connsiteX6" fmla="*/ 2619293 w 4074784"/>
              <a:gd name="connsiteY6" fmla="*/ 852608 h 1705214"/>
              <a:gd name="connsiteX7" fmla="*/ 2619293 w 4074784"/>
              <a:gd name="connsiteY7" fmla="*/ 1705214 h 1705214"/>
              <a:gd name="connsiteX8" fmla="*/ 852607 w 4074784"/>
              <a:gd name="connsiteY8" fmla="*/ 1705214 h 1705214"/>
              <a:gd name="connsiteX9" fmla="*/ 0 w 4074784"/>
              <a:gd name="connsiteY9" fmla="*/ 852607 h 1705214"/>
              <a:gd name="connsiteX10" fmla="*/ 852607 w 4074784"/>
              <a:gd name="connsiteY10" fmla="*/ 0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74784" h="1705214">
                <a:moveTo>
                  <a:pt x="852607" y="0"/>
                </a:moveTo>
                <a:lnTo>
                  <a:pt x="3471899" y="0"/>
                </a:lnTo>
                <a:cubicBezTo>
                  <a:pt x="3707340" y="0"/>
                  <a:pt x="3920492" y="95431"/>
                  <a:pt x="4074784" y="249723"/>
                </a:cubicBezTo>
                <a:lnTo>
                  <a:pt x="4074784" y="249723"/>
                </a:lnTo>
                <a:lnTo>
                  <a:pt x="3948601" y="145613"/>
                </a:lnTo>
                <a:cubicBezTo>
                  <a:pt x="3812524" y="53681"/>
                  <a:pt x="3648481" y="1"/>
                  <a:pt x="3471900" y="1"/>
                </a:cubicBezTo>
                <a:cubicBezTo>
                  <a:pt x="3001018" y="1"/>
                  <a:pt x="2619293" y="381726"/>
                  <a:pt x="2619293" y="852608"/>
                </a:cubicBezTo>
                <a:lnTo>
                  <a:pt x="2619293" y="1705214"/>
                </a:lnTo>
                <a:lnTo>
                  <a:pt x="852607" y="1705214"/>
                </a:lnTo>
                <a:cubicBezTo>
                  <a:pt x="381725" y="1705214"/>
                  <a:pt x="0" y="1323489"/>
                  <a:pt x="0" y="852607"/>
                </a:cubicBezTo>
                <a:cubicBezTo>
                  <a:pt x="0" y="381725"/>
                  <a:pt x="381725" y="0"/>
                  <a:pt x="852607" y="0"/>
                </a:cubicBezTo>
                <a:close/>
              </a:path>
            </a:pathLst>
          </a:custGeom>
          <a:solidFill>
            <a:srgbClr val="3F60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ln w="0"/>
              <a:solidFill>
                <a:schemeClr val="accent1"/>
              </a:solidFill>
              <a:effectLst>
                <a:outerShdw blurRad="38100" dist="25400" dir="5400000" algn="ctr" rotWithShape="0">
                  <a:srgbClr val="6E747A">
                    <a:alpha val="43000"/>
                  </a:srgbClr>
                </a:outerShdw>
              </a:effectLst>
            </a:endParaRPr>
          </a:p>
        </p:txBody>
      </p:sp>
      <p:sp>
        <p:nvSpPr>
          <p:cNvPr id="16" name="Freeform 225">
            <a:extLst>
              <a:ext uri="{FF2B5EF4-FFF2-40B4-BE49-F238E27FC236}">
                <a16:creationId xmlns:a16="http://schemas.microsoft.com/office/drawing/2014/main" id="{AB3E1211-B150-C93B-A20E-1F20D163325C}"/>
              </a:ext>
            </a:extLst>
          </p:cNvPr>
          <p:cNvSpPr/>
          <p:nvPr/>
        </p:nvSpPr>
        <p:spPr>
          <a:xfrm rot="5400000">
            <a:off x="8455531" y="5531469"/>
            <a:ext cx="6420565" cy="3153448"/>
          </a:xfrm>
          <a:custGeom>
            <a:avLst/>
            <a:gdLst>
              <a:gd name="connsiteX0" fmla="*/ 0 w 3471899"/>
              <a:gd name="connsiteY0" fmla="*/ 1705214 h 1705214"/>
              <a:gd name="connsiteX1" fmla="*/ 852607 w 3471899"/>
              <a:gd name="connsiteY1" fmla="*/ 852607 h 1705214"/>
              <a:gd name="connsiteX2" fmla="*/ 852607 w 3471899"/>
              <a:gd name="connsiteY2" fmla="*/ 0 h 1705214"/>
              <a:gd name="connsiteX3" fmla="*/ 2619292 w 3471899"/>
              <a:gd name="connsiteY3" fmla="*/ 0 h 1705214"/>
              <a:gd name="connsiteX4" fmla="*/ 3471899 w 3471899"/>
              <a:gd name="connsiteY4" fmla="*/ 852607 h 1705214"/>
              <a:gd name="connsiteX5" fmla="*/ 2619292 w 3471899"/>
              <a:gd name="connsiteY5" fmla="*/ 1705214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71899" h="1705214">
                <a:moveTo>
                  <a:pt x="0" y="1705214"/>
                </a:moveTo>
                <a:cubicBezTo>
                  <a:pt x="470882" y="1705214"/>
                  <a:pt x="852607" y="1323489"/>
                  <a:pt x="852607" y="852607"/>
                </a:cubicBezTo>
                <a:lnTo>
                  <a:pt x="852607" y="0"/>
                </a:lnTo>
                <a:lnTo>
                  <a:pt x="2619292" y="0"/>
                </a:lnTo>
                <a:cubicBezTo>
                  <a:pt x="3090174" y="0"/>
                  <a:pt x="3471899" y="381725"/>
                  <a:pt x="3471899" y="852607"/>
                </a:cubicBezTo>
                <a:cubicBezTo>
                  <a:pt x="3471899" y="1323489"/>
                  <a:pt x="3090174" y="1705214"/>
                  <a:pt x="2619292" y="1705214"/>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ln w="0"/>
              <a:solidFill>
                <a:schemeClr val="accent1"/>
              </a:solidFill>
              <a:effectLst>
                <a:outerShdw blurRad="38100" dist="25400" dir="5400000" algn="ctr" rotWithShape="0">
                  <a:srgbClr val="6E747A">
                    <a:alpha val="43000"/>
                  </a:srgbClr>
                </a:outerShdw>
              </a:effectLst>
            </a:endParaRPr>
          </a:p>
        </p:txBody>
      </p:sp>
      <p:sp>
        <p:nvSpPr>
          <p:cNvPr id="18" name="Rectangle 38">
            <a:extLst>
              <a:ext uri="{FF2B5EF4-FFF2-40B4-BE49-F238E27FC236}">
                <a16:creationId xmlns:a16="http://schemas.microsoft.com/office/drawing/2014/main" id="{40C912DF-7EAF-9FFF-A885-9AFF89656F59}"/>
              </a:ext>
            </a:extLst>
          </p:cNvPr>
          <p:cNvSpPr/>
          <p:nvPr/>
        </p:nvSpPr>
        <p:spPr>
          <a:xfrm>
            <a:off x="3030891" y="1788030"/>
            <a:ext cx="5509260" cy="1538883"/>
          </a:xfrm>
          <a:prstGeom prst="rect">
            <a:avLst/>
          </a:prstGeom>
        </p:spPr>
        <p:txBody>
          <a:bodyPr wrap="square" lIns="0" tIns="0" rIns="0" bIns="0" anchor="t">
            <a:spAutoFit/>
          </a:bodyPr>
          <a:lstStyle/>
          <a:p>
            <a:r>
              <a:rPr lang="en-IE" sz="4000" b="1" dirty="0">
                <a:solidFill>
                  <a:srgbClr val="3F6031"/>
                </a:solidFill>
                <a:latin typeface="+mj-lt"/>
              </a:rPr>
              <a:t>Función del alumno</a:t>
            </a:r>
          </a:p>
          <a:p>
            <a:r>
              <a:rPr lang="en-US" sz="3000" dirty="0">
                <a:latin typeface="+mj-lt"/>
              </a:rPr>
              <a:t>• Estudiante, becario, candidato</a:t>
            </a:r>
          </a:p>
          <a:p>
            <a:r>
              <a:rPr lang="en-US" sz="3000" dirty="0">
                <a:latin typeface="+mj-lt"/>
              </a:rPr>
              <a:t>• Agente activo en el proceso</a:t>
            </a:r>
          </a:p>
        </p:txBody>
      </p:sp>
      <p:sp>
        <p:nvSpPr>
          <p:cNvPr id="19" name="Rectangle 39">
            <a:extLst>
              <a:ext uri="{FF2B5EF4-FFF2-40B4-BE49-F238E27FC236}">
                <a16:creationId xmlns:a16="http://schemas.microsoft.com/office/drawing/2014/main" id="{480B8969-2CC2-F6AB-B722-3D0CE3472001}"/>
              </a:ext>
            </a:extLst>
          </p:cNvPr>
          <p:cNvSpPr/>
          <p:nvPr/>
        </p:nvSpPr>
        <p:spPr>
          <a:xfrm>
            <a:off x="1117983" y="1629482"/>
            <a:ext cx="1807683" cy="1846659"/>
          </a:xfrm>
          <a:prstGeom prst="rect">
            <a:avLst/>
          </a:prstGeom>
        </p:spPr>
        <p:txBody>
          <a:bodyPr wrap="square" lIns="0" tIns="0" rIns="0" bIns="0" anchor="ctr">
            <a:spAutoFit/>
          </a:bodyPr>
          <a:lstStyle/>
          <a:p>
            <a:r>
              <a:rPr lang="en-US" sz="12000" b="1" dirty="0">
                <a:solidFill>
                  <a:srgbClr val="3F6031"/>
                </a:solidFill>
                <a:latin typeface="+mj-lt"/>
              </a:rPr>
              <a:t>01</a:t>
            </a:r>
            <a:endParaRPr lang="en-US" sz="8100" dirty="0">
              <a:solidFill>
                <a:srgbClr val="3F6031"/>
              </a:solidFill>
              <a:latin typeface="+mj-lt"/>
            </a:endParaRPr>
          </a:p>
        </p:txBody>
      </p:sp>
      <p:sp>
        <p:nvSpPr>
          <p:cNvPr id="20" name="Rectangle 42">
            <a:extLst>
              <a:ext uri="{FF2B5EF4-FFF2-40B4-BE49-F238E27FC236}">
                <a16:creationId xmlns:a16="http://schemas.microsoft.com/office/drawing/2014/main" id="{02DBE0CA-3879-7CA8-6154-27E8394B8207}"/>
              </a:ext>
            </a:extLst>
          </p:cNvPr>
          <p:cNvSpPr/>
          <p:nvPr/>
        </p:nvSpPr>
        <p:spPr>
          <a:xfrm>
            <a:off x="3030889" y="3479958"/>
            <a:ext cx="7535487" cy="2000548"/>
          </a:xfrm>
          <a:prstGeom prst="rect">
            <a:avLst/>
          </a:prstGeom>
        </p:spPr>
        <p:txBody>
          <a:bodyPr wrap="square" lIns="0" tIns="0" rIns="0" bIns="0" anchor="t">
            <a:spAutoFit/>
          </a:bodyPr>
          <a:lstStyle/>
          <a:p>
            <a:r>
              <a:rPr lang="en-IE" sz="4000" b="1" dirty="0">
                <a:solidFill>
                  <a:srgbClr val="04A6C2"/>
                </a:solidFill>
                <a:latin typeface="+mj-lt"/>
              </a:rPr>
              <a:t>Profesor y formador</a:t>
            </a:r>
          </a:p>
          <a:p>
            <a:r>
              <a:rPr lang="en-US" sz="3000" dirty="0">
                <a:latin typeface="+mj-lt"/>
              </a:rPr>
              <a:t>• Profesor = conocimientos académicos</a:t>
            </a:r>
          </a:p>
          <a:p>
            <a:r>
              <a:rPr lang="en-US" sz="3000" dirty="0">
                <a:latin typeface="+mj-lt"/>
              </a:rPr>
              <a:t>• Formador = práctica en el lugar de trabajo</a:t>
            </a:r>
          </a:p>
          <a:p>
            <a:r>
              <a:rPr lang="en-US" sz="3000" dirty="0">
                <a:latin typeface="+mj-lt"/>
              </a:rPr>
              <a:t>• A menudo se combinan ambas funciones</a:t>
            </a:r>
          </a:p>
        </p:txBody>
      </p:sp>
      <p:sp>
        <p:nvSpPr>
          <p:cNvPr id="21" name="Rectangle 43">
            <a:extLst>
              <a:ext uri="{FF2B5EF4-FFF2-40B4-BE49-F238E27FC236}">
                <a16:creationId xmlns:a16="http://schemas.microsoft.com/office/drawing/2014/main" id="{0127DF3A-4536-5F1C-F634-8BEC26EF3096}"/>
              </a:ext>
            </a:extLst>
          </p:cNvPr>
          <p:cNvSpPr/>
          <p:nvPr/>
        </p:nvSpPr>
        <p:spPr>
          <a:xfrm>
            <a:off x="1117983" y="3558636"/>
            <a:ext cx="1807683" cy="1846659"/>
          </a:xfrm>
          <a:prstGeom prst="rect">
            <a:avLst/>
          </a:prstGeom>
        </p:spPr>
        <p:txBody>
          <a:bodyPr wrap="square" lIns="0" tIns="0" rIns="0" bIns="0" anchor="ctr">
            <a:spAutoFit/>
          </a:bodyPr>
          <a:lstStyle/>
          <a:p>
            <a:r>
              <a:rPr lang="en-US" sz="12000" b="1" dirty="0">
                <a:solidFill>
                  <a:srgbClr val="04A6C2"/>
                </a:solidFill>
                <a:latin typeface="+mj-lt"/>
              </a:rPr>
              <a:t>02</a:t>
            </a:r>
            <a:endParaRPr lang="en-US" sz="8100" dirty="0">
              <a:solidFill>
                <a:srgbClr val="04A6C2"/>
              </a:solidFill>
              <a:latin typeface="+mj-lt"/>
            </a:endParaRPr>
          </a:p>
        </p:txBody>
      </p:sp>
      <p:sp>
        <p:nvSpPr>
          <p:cNvPr id="22" name="Rectangle 45">
            <a:extLst>
              <a:ext uri="{FF2B5EF4-FFF2-40B4-BE49-F238E27FC236}">
                <a16:creationId xmlns:a16="http://schemas.microsoft.com/office/drawing/2014/main" id="{82CC1E35-289B-0191-36DE-906FAAAAC6AB}"/>
              </a:ext>
            </a:extLst>
          </p:cNvPr>
          <p:cNvSpPr/>
          <p:nvPr/>
        </p:nvSpPr>
        <p:spPr>
          <a:xfrm>
            <a:off x="2944627" y="5473810"/>
            <a:ext cx="6850836" cy="2483779"/>
          </a:xfrm>
          <a:prstGeom prst="rect">
            <a:avLst/>
          </a:prstGeom>
        </p:spPr>
        <p:txBody>
          <a:bodyPr wrap="square" lIns="0" tIns="0" rIns="0" bIns="0" anchor="t">
            <a:spAutoFit/>
          </a:bodyPr>
          <a:lstStyle/>
          <a:p>
            <a:r>
              <a:rPr lang="en-IE" sz="4000" b="1" dirty="0">
                <a:solidFill>
                  <a:srgbClr val="569938"/>
                </a:solidFill>
                <a:latin typeface="+mj-lt"/>
              </a:rPr>
              <a:t>Mentor/coach</a:t>
            </a:r>
          </a:p>
          <a:p>
            <a:r>
              <a:rPr lang="en-US" sz="3000" dirty="0">
                <a:latin typeface="+mj-lt"/>
              </a:rPr>
              <a:t>• Apoya el crecimiento personal</a:t>
            </a:r>
          </a:p>
          <a:p>
            <a:r>
              <a:rPr lang="en-US" sz="3000" dirty="0">
                <a:latin typeface="+mj-lt"/>
              </a:rPr>
              <a:t>• Orienta en la elección de la carrera profesional y el reconocimiento del aprendizaje previo</a:t>
            </a:r>
          </a:p>
        </p:txBody>
      </p:sp>
      <p:sp>
        <p:nvSpPr>
          <p:cNvPr id="23" name="Rectangle 46">
            <a:extLst>
              <a:ext uri="{FF2B5EF4-FFF2-40B4-BE49-F238E27FC236}">
                <a16:creationId xmlns:a16="http://schemas.microsoft.com/office/drawing/2014/main" id="{53BB142A-AE4B-DA24-2E23-553FC21C609D}"/>
              </a:ext>
            </a:extLst>
          </p:cNvPr>
          <p:cNvSpPr/>
          <p:nvPr/>
        </p:nvSpPr>
        <p:spPr>
          <a:xfrm>
            <a:off x="1117983" y="5789714"/>
            <a:ext cx="1807683" cy="1846659"/>
          </a:xfrm>
          <a:prstGeom prst="rect">
            <a:avLst/>
          </a:prstGeom>
        </p:spPr>
        <p:txBody>
          <a:bodyPr wrap="square" lIns="0" tIns="0" rIns="0" bIns="0" anchor="ctr">
            <a:spAutoFit/>
          </a:bodyPr>
          <a:lstStyle/>
          <a:p>
            <a:r>
              <a:rPr lang="en-US" sz="12000" b="1" dirty="0">
                <a:solidFill>
                  <a:srgbClr val="569938"/>
                </a:solidFill>
                <a:latin typeface="+mj-lt"/>
              </a:rPr>
              <a:t>03</a:t>
            </a:r>
            <a:endParaRPr lang="en-US" sz="8100" dirty="0">
              <a:solidFill>
                <a:srgbClr val="569938"/>
              </a:solidFill>
              <a:latin typeface="+mj-lt"/>
            </a:endParaRPr>
          </a:p>
        </p:txBody>
      </p:sp>
      <p:sp>
        <p:nvSpPr>
          <p:cNvPr id="24" name="Rectangle 48">
            <a:extLst>
              <a:ext uri="{FF2B5EF4-FFF2-40B4-BE49-F238E27FC236}">
                <a16:creationId xmlns:a16="http://schemas.microsoft.com/office/drawing/2014/main" id="{F9A37677-D109-AC07-B876-A79E16824736}"/>
              </a:ext>
            </a:extLst>
          </p:cNvPr>
          <p:cNvSpPr/>
          <p:nvPr/>
        </p:nvSpPr>
        <p:spPr>
          <a:xfrm>
            <a:off x="2923060" y="7963680"/>
            <a:ext cx="6091100" cy="2000548"/>
          </a:xfrm>
          <a:prstGeom prst="rect">
            <a:avLst/>
          </a:prstGeom>
        </p:spPr>
        <p:txBody>
          <a:bodyPr wrap="square" lIns="0" tIns="0" rIns="0" bIns="0" anchor="t">
            <a:spAutoFit/>
          </a:bodyPr>
          <a:lstStyle/>
          <a:p>
            <a:r>
              <a:rPr lang="en-IE" sz="4000" b="1" dirty="0" err="1">
                <a:solidFill>
                  <a:srgbClr val="FF0000"/>
                </a:solidFill>
                <a:latin typeface="+mj-lt"/>
              </a:rPr>
              <a:t>Función</a:t>
            </a:r>
            <a:r>
              <a:rPr lang="en-IE" sz="4000" b="1" dirty="0">
                <a:solidFill>
                  <a:srgbClr val="FF0000"/>
                </a:solidFill>
                <a:latin typeface="+mj-lt"/>
              </a:rPr>
              <a:t> del evaluador</a:t>
            </a:r>
          </a:p>
          <a:p>
            <a:r>
              <a:rPr lang="en-US" sz="3000" dirty="0">
                <a:latin typeface="+mj-lt"/>
              </a:rPr>
              <a:t>• Evalúa las competencias</a:t>
            </a:r>
          </a:p>
          <a:p>
            <a:r>
              <a:rPr lang="en-US" sz="3000" dirty="0">
                <a:latin typeface="+mj-lt"/>
              </a:rPr>
              <a:t>• Garantiza la objetividad</a:t>
            </a:r>
          </a:p>
          <a:p>
            <a:r>
              <a:rPr lang="en-US" sz="3000" dirty="0">
                <a:latin typeface="+mj-lt"/>
              </a:rPr>
              <a:t>• Requiere experiencia profesional</a:t>
            </a:r>
          </a:p>
        </p:txBody>
      </p:sp>
      <p:sp>
        <p:nvSpPr>
          <p:cNvPr id="25" name="Rectangle 49">
            <a:extLst>
              <a:ext uri="{FF2B5EF4-FFF2-40B4-BE49-F238E27FC236}">
                <a16:creationId xmlns:a16="http://schemas.microsoft.com/office/drawing/2014/main" id="{AD0A9A11-FEFA-3569-B6FA-6E6886BFBC4A}"/>
              </a:ext>
            </a:extLst>
          </p:cNvPr>
          <p:cNvSpPr/>
          <p:nvPr/>
        </p:nvSpPr>
        <p:spPr>
          <a:xfrm>
            <a:off x="1117983" y="8042358"/>
            <a:ext cx="1807683" cy="1846659"/>
          </a:xfrm>
          <a:prstGeom prst="rect">
            <a:avLst/>
          </a:prstGeom>
        </p:spPr>
        <p:txBody>
          <a:bodyPr wrap="square" lIns="0" tIns="0" rIns="0" bIns="0" anchor="ctr">
            <a:spAutoFit/>
          </a:bodyPr>
          <a:lstStyle/>
          <a:p>
            <a:r>
              <a:rPr lang="en-US" sz="12000" b="1" dirty="0">
                <a:solidFill>
                  <a:srgbClr val="FF0000"/>
                </a:solidFill>
                <a:latin typeface="+mj-lt"/>
              </a:rPr>
              <a:t>04</a:t>
            </a:r>
            <a:endParaRPr lang="en-US" sz="8100" dirty="0">
              <a:solidFill>
                <a:srgbClr val="FF0000"/>
              </a:solidFill>
              <a:latin typeface="+mj-lt"/>
            </a:endParaRPr>
          </a:p>
        </p:txBody>
      </p:sp>
      <p:pic>
        <p:nvPicPr>
          <p:cNvPr id="26" name="Γραφικό 25">
            <a:extLst>
              <a:ext uri="{FF2B5EF4-FFF2-40B4-BE49-F238E27FC236}">
                <a16:creationId xmlns:a16="http://schemas.microsoft.com/office/drawing/2014/main" id="{1308E9BC-9209-3E89-80EA-C34BBEF2834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133267" y="3365361"/>
            <a:ext cx="1080000" cy="1080000"/>
          </a:xfrm>
          <a:prstGeom prst="rect">
            <a:avLst/>
          </a:prstGeom>
        </p:spPr>
      </p:pic>
      <p:pic>
        <p:nvPicPr>
          <p:cNvPr id="28" name="Γραφικό 27">
            <a:extLst>
              <a:ext uri="{FF2B5EF4-FFF2-40B4-BE49-F238E27FC236}">
                <a16:creationId xmlns:a16="http://schemas.microsoft.com/office/drawing/2014/main" id="{1215A1BE-EFE6-CD4F-8D02-24696721A99F}"/>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15969666" y="8186843"/>
            <a:ext cx="1080000" cy="1080000"/>
          </a:xfrm>
          <a:prstGeom prst="rect">
            <a:avLst/>
          </a:prstGeom>
        </p:spPr>
      </p:pic>
      <p:pic>
        <p:nvPicPr>
          <p:cNvPr id="29" name="Γραφικό 28">
            <a:extLst>
              <a:ext uri="{FF2B5EF4-FFF2-40B4-BE49-F238E27FC236}">
                <a16:creationId xmlns:a16="http://schemas.microsoft.com/office/drawing/2014/main" id="{3A88AEF0-00D1-4B21-6ACC-6026B3119085}"/>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11125813" y="8186843"/>
            <a:ext cx="1080000" cy="1080000"/>
          </a:xfrm>
          <a:prstGeom prst="rect">
            <a:avLst/>
          </a:prstGeom>
        </p:spPr>
      </p:pic>
    </p:spTree>
    <p:extLst>
      <p:ext uri="{BB962C8B-B14F-4D97-AF65-F5344CB8AC3E}">
        <p14:creationId xmlns:p14="http://schemas.microsoft.com/office/powerpoint/2010/main" val="3730650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ECDAC-E824-1E1C-FCCA-85D65A90AF1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0BE0691-147C-1BFD-7DCE-211C29377AB5}"/>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6FDC4F32-B3F9-77E4-62FF-E75FD30ADC49}"/>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B58024BB-E73D-1646-AB47-33B2AD379B87}"/>
              </a:ext>
            </a:extLst>
          </p:cNvPr>
          <p:cNvSpPr txBox="1"/>
          <p:nvPr/>
        </p:nvSpPr>
        <p:spPr>
          <a:xfrm>
            <a:off x="914400" y="1148176"/>
            <a:ext cx="15697200" cy="861774"/>
          </a:xfrm>
          <a:prstGeom prst="rect">
            <a:avLst/>
          </a:prstGeom>
          <a:noFill/>
        </p:spPr>
        <p:txBody>
          <a:bodyPr wrap="square">
            <a:spAutoFit/>
          </a:bodyPr>
          <a:lstStyle/>
          <a:p>
            <a:pPr lvl="0"/>
            <a:r>
              <a:rPr lang="en-US" sz="5000" b="1" dirty="0"/>
              <a:t>Lección 3: Enfoque </a:t>
            </a:r>
            <a:r>
              <a:rPr lang="en-US" sz="5000" b="1" dirty="0" err="1"/>
              <a:t>centrado en el alumno</a:t>
            </a:r>
            <a:endParaRPr lang="el-GR" sz="5000" b="1" dirty="0"/>
          </a:p>
        </p:txBody>
      </p:sp>
      <p:sp>
        <p:nvSpPr>
          <p:cNvPr id="20" name="TextBox 19">
            <a:extLst>
              <a:ext uri="{FF2B5EF4-FFF2-40B4-BE49-F238E27FC236}">
                <a16:creationId xmlns:a16="http://schemas.microsoft.com/office/drawing/2014/main" id="{FC788BBD-BCAE-0744-3685-350421CC2979}"/>
              </a:ext>
            </a:extLst>
          </p:cNvPr>
          <p:cNvSpPr txBox="1"/>
          <p:nvPr/>
        </p:nvSpPr>
        <p:spPr>
          <a:xfrm>
            <a:off x="5526158" y="4762500"/>
            <a:ext cx="11237842" cy="2049600"/>
          </a:xfrm>
          <a:prstGeom prst="rect">
            <a:avLst/>
          </a:prstGeom>
          <a:noFill/>
        </p:spPr>
        <p:txBody>
          <a:bodyPr wrap="square">
            <a:spAutoFit/>
          </a:bodyPr>
          <a:lstStyle/>
          <a:p>
            <a:pPr>
              <a:lnSpc>
                <a:spcPct val="107000"/>
              </a:lnSpc>
              <a:spcAft>
                <a:spcPts val="800"/>
              </a:spcAft>
              <a:buNone/>
            </a:pPr>
            <a:r>
              <a:rPr lang="en-US" sz="3600" dirty="0"/>
              <a:t>•    Priorizar las necesidades del alumno</a:t>
            </a:r>
          </a:p>
          <a:p>
            <a:pPr>
              <a:lnSpc>
                <a:spcPct val="107000"/>
              </a:lnSpc>
              <a:spcAft>
                <a:spcPts val="800"/>
              </a:spcAft>
              <a:buNone/>
            </a:pPr>
            <a:r>
              <a:rPr lang="en-US" sz="3600" dirty="0"/>
              <a:t>•    Participación activa</a:t>
            </a:r>
          </a:p>
          <a:p>
            <a:pPr>
              <a:lnSpc>
                <a:spcPct val="107000"/>
              </a:lnSpc>
              <a:spcAft>
                <a:spcPts val="800"/>
              </a:spcAft>
              <a:buNone/>
            </a:pPr>
            <a:r>
              <a:rPr lang="en-US" sz="3600" dirty="0"/>
              <a:t>•    Pensamiento crítico</a:t>
            </a:r>
          </a:p>
        </p:txBody>
      </p:sp>
      <p:pic>
        <p:nvPicPr>
          <p:cNvPr id="6" name="Γραφικό 9">
            <a:extLst>
              <a:ext uri="{FF2B5EF4-FFF2-40B4-BE49-F238E27FC236}">
                <a16:creationId xmlns:a16="http://schemas.microsoft.com/office/drawing/2014/main" id="{7B064320-6D45-D1CF-D916-261A197478AB}"/>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905000" y="4160701"/>
            <a:ext cx="3276600" cy="3048000"/>
          </a:xfrm>
          <a:prstGeom prst="rect">
            <a:avLst/>
          </a:prstGeom>
        </p:spPr>
      </p:pic>
    </p:spTree>
    <p:extLst>
      <p:ext uri="{BB962C8B-B14F-4D97-AF65-F5344CB8AC3E}">
        <p14:creationId xmlns:p14="http://schemas.microsoft.com/office/powerpoint/2010/main" val="189609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6688C-2993-D9F6-5B87-3466271AC4C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2074F8B-9664-3AE6-27B0-433A59AFC50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C2EE93B6-E7B1-5ABC-9CDF-FBD1439CFE6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85B64AF-5886-0C2E-89BD-CA6A7021835F}"/>
              </a:ext>
            </a:extLst>
          </p:cNvPr>
          <p:cNvSpPr txBox="1"/>
          <p:nvPr/>
        </p:nvSpPr>
        <p:spPr>
          <a:xfrm>
            <a:off x="1790699" y="1985132"/>
            <a:ext cx="14706601" cy="1015663"/>
          </a:xfrm>
          <a:prstGeom prst="rect">
            <a:avLst/>
          </a:prstGeom>
          <a:noFill/>
        </p:spPr>
        <p:txBody>
          <a:bodyPr wrap="square">
            <a:spAutoFit/>
          </a:bodyPr>
          <a:lstStyle/>
          <a:p>
            <a:pPr lvl="0"/>
            <a:r>
              <a:rPr lang="en-US" sz="6000" b="1" dirty="0">
                <a:solidFill>
                  <a:srgbClr val="3F6031"/>
                </a:solidFill>
                <a:effectLst/>
                <a:latin typeface="+mn-lt"/>
              </a:rPr>
              <a:t>El profesor como facilitador</a:t>
            </a:r>
            <a:endParaRPr lang="el-GR" sz="6000" dirty="0">
              <a:solidFill>
                <a:srgbClr val="3F6031"/>
              </a:solidFill>
            </a:endParaRPr>
          </a:p>
        </p:txBody>
      </p:sp>
      <p:sp>
        <p:nvSpPr>
          <p:cNvPr id="7" name="TextBox 6">
            <a:extLst>
              <a:ext uri="{FF2B5EF4-FFF2-40B4-BE49-F238E27FC236}">
                <a16:creationId xmlns:a16="http://schemas.microsoft.com/office/drawing/2014/main" id="{C7BB502B-B5F7-623A-6660-EABB8801FEFC}"/>
              </a:ext>
            </a:extLst>
          </p:cNvPr>
          <p:cNvSpPr txBox="1"/>
          <p:nvPr/>
        </p:nvSpPr>
        <p:spPr>
          <a:xfrm>
            <a:off x="1904375" y="3351278"/>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Guía en lugar de dictar conocimientos</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Fomenta la exploración</a:t>
            </a:r>
          </a:p>
        </p:txBody>
      </p:sp>
      <p:sp>
        <p:nvSpPr>
          <p:cNvPr id="4" name="TextBox 4">
            <a:extLst>
              <a:ext uri="{FF2B5EF4-FFF2-40B4-BE49-F238E27FC236}">
                <a16:creationId xmlns:a16="http://schemas.microsoft.com/office/drawing/2014/main" id="{903309DC-C78B-5080-2735-9C4520E084A5}"/>
              </a:ext>
            </a:extLst>
          </p:cNvPr>
          <p:cNvSpPr txBox="1"/>
          <p:nvPr/>
        </p:nvSpPr>
        <p:spPr>
          <a:xfrm>
            <a:off x="2286000" y="5628234"/>
            <a:ext cx="14706601" cy="1015663"/>
          </a:xfrm>
          <a:prstGeom prst="rect">
            <a:avLst/>
          </a:prstGeom>
          <a:noFill/>
        </p:spPr>
        <p:txBody>
          <a:bodyPr wrap="square">
            <a:spAutoFit/>
          </a:bodyPr>
          <a:lstStyle/>
          <a:p>
            <a:pPr lvl="0"/>
            <a:r>
              <a:rPr lang="en-US" sz="6000" b="1" dirty="0">
                <a:solidFill>
                  <a:srgbClr val="3F6031"/>
                </a:solidFill>
                <a:effectLst/>
                <a:latin typeface="+mn-lt"/>
              </a:rPr>
              <a:t>Activar al alumno</a:t>
            </a:r>
            <a:endParaRPr lang="el-GR" sz="6000" dirty="0">
              <a:solidFill>
                <a:srgbClr val="3F6031"/>
              </a:solidFill>
            </a:endParaRPr>
          </a:p>
        </p:txBody>
      </p:sp>
      <p:sp>
        <p:nvSpPr>
          <p:cNvPr id="6" name="TextBox 6">
            <a:extLst>
              <a:ext uri="{FF2B5EF4-FFF2-40B4-BE49-F238E27FC236}">
                <a16:creationId xmlns:a16="http://schemas.microsoft.com/office/drawing/2014/main" id="{437D0727-A77C-67BA-565B-B932B11AD396}"/>
              </a:ext>
            </a:extLst>
          </p:cNvPr>
          <p:cNvSpPr txBox="1"/>
          <p:nvPr/>
        </p:nvSpPr>
        <p:spPr>
          <a:xfrm>
            <a:off x="2819400" y="6838232"/>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Tareas, trabajo en grupo</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Simulaciones, preguntas abiertas</a:t>
            </a:r>
          </a:p>
        </p:txBody>
      </p:sp>
    </p:spTree>
    <p:extLst>
      <p:ext uri="{BB962C8B-B14F-4D97-AF65-F5344CB8AC3E}">
        <p14:creationId xmlns:p14="http://schemas.microsoft.com/office/powerpoint/2010/main" val="3753325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0F107-565C-EECE-D670-B30ADE920D2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CD4380E-CB21-E12E-CDB6-5E9802FB1D24}"/>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2BF7190F-17BA-E8BB-2025-406F1087B5EF}"/>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11D333B-835B-E84A-DCF2-05364A259A71}"/>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El alumno como individuo</a:t>
            </a:r>
            <a:endParaRPr lang="el-GR" sz="6000" dirty="0">
              <a:solidFill>
                <a:srgbClr val="3F6031"/>
              </a:solidFill>
            </a:endParaRPr>
          </a:p>
        </p:txBody>
      </p:sp>
      <p:sp>
        <p:nvSpPr>
          <p:cNvPr id="7" name="TextBox 6">
            <a:extLst>
              <a:ext uri="{FF2B5EF4-FFF2-40B4-BE49-F238E27FC236}">
                <a16:creationId xmlns:a16="http://schemas.microsoft.com/office/drawing/2014/main" id="{BDECD51B-AD94-9020-C563-67F1071B4F7F}"/>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Motivación, curiosidad, reflexión</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Apoyo a necesidades diversas</a:t>
            </a:r>
          </a:p>
        </p:txBody>
      </p:sp>
      <p:sp>
        <p:nvSpPr>
          <p:cNvPr id="4" name="TextBox 4">
            <a:extLst>
              <a:ext uri="{FF2B5EF4-FFF2-40B4-BE49-F238E27FC236}">
                <a16:creationId xmlns:a16="http://schemas.microsoft.com/office/drawing/2014/main" id="{D0D759DE-3E65-44AD-E44C-440EC7F138C2}"/>
              </a:ext>
            </a:extLst>
          </p:cNvPr>
          <p:cNvSpPr txBox="1"/>
          <p:nvPr/>
        </p:nvSpPr>
        <p:spPr>
          <a:xfrm>
            <a:off x="3036230" y="5958246"/>
            <a:ext cx="14706601" cy="1015663"/>
          </a:xfrm>
          <a:prstGeom prst="rect">
            <a:avLst/>
          </a:prstGeom>
          <a:noFill/>
        </p:spPr>
        <p:txBody>
          <a:bodyPr wrap="square">
            <a:spAutoFit/>
          </a:bodyPr>
          <a:lstStyle/>
          <a:p>
            <a:pPr lvl="0"/>
            <a:r>
              <a:rPr lang="en-US" sz="6000" b="1" dirty="0">
                <a:solidFill>
                  <a:srgbClr val="3F6031"/>
                </a:solidFill>
                <a:effectLst/>
                <a:latin typeface="+mn-lt"/>
              </a:rPr>
              <a:t>Dinámica de grupo</a:t>
            </a:r>
            <a:endParaRPr lang="el-GR" sz="6000" dirty="0">
              <a:solidFill>
                <a:srgbClr val="3F6031"/>
              </a:solidFill>
            </a:endParaRPr>
          </a:p>
        </p:txBody>
      </p:sp>
      <p:sp>
        <p:nvSpPr>
          <p:cNvPr id="6" name="TextBox 6">
            <a:extLst>
              <a:ext uri="{FF2B5EF4-FFF2-40B4-BE49-F238E27FC236}">
                <a16:creationId xmlns:a16="http://schemas.microsoft.com/office/drawing/2014/main" id="{E53846D1-600E-BB23-E1B2-7A4687945B5C}"/>
              </a:ext>
            </a:extLst>
          </p:cNvPr>
          <p:cNvSpPr txBox="1"/>
          <p:nvPr/>
        </p:nvSpPr>
        <p:spPr>
          <a:xfrm>
            <a:off x="3036230" y="6838232"/>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Positiva = colaboración, confianza</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Negativo = conflicto, desvinculación</a:t>
            </a:r>
          </a:p>
        </p:txBody>
      </p:sp>
    </p:spTree>
    <p:extLst>
      <p:ext uri="{BB962C8B-B14F-4D97-AF65-F5344CB8AC3E}">
        <p14:creationId xmlns:p14="http://schemas.microsoft.com/office/powerpoint/2010/main" val="1646004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630DC-2F20-F04F-9F6E-EE0D20AEEF4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A4B3E1E-4B83-A665-B331-6C6508933E3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847E8E6A-5CBD-3CDC-1B80-2EA81E8B64B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D907E12-B243-805B-34A4-3BE5544F5C03}"/>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Aprendizaje en línea </a:t>
            </a:r>
            <a:r>
              <a:rPr lang="en-US" sz="6000" b="1" dirty="0" err="1">
                <a:solidFill>
                  <a:srgbClr val="3F6031"/>
                </a:solidFill>
                <a:effectLst/>
                <a:latin typeface="+mn-lt"/>
              </a:rPr>
              <a:t>centrado en el alumno</a:t>
            </a:r>
            <a:endParaRPr lang="el-GR" sz="6000" dirty="0">
              <a:solidFill>
                <a:srgbClr val="3F6031"/>
              </a:solidFill>
            </a:endParaRPr>
          </a:p>
        </p:txBody>
      </p:sp>
      <p:sp>
        <p:nvSpPr>
          <p:cNvPr id="7" name="TextBox 6">
            <a:extLst>
              <a:ext uri="{FF2B5EF4-FFF2-40B4-BE49-F238E27FC236}">
                <a16:creationId xmlns:a16="http://schemas.microsoft.com/office/drawing/2014/main" id="{AEDE748F-69F5-9D75-69DF-427A128E7E34}"/>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Planificado y estructurado</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Interacción entre alumnos y contenidos, entre alumnos y entre alumnos y profesores</a:t>
            </a:r>
          </a:p>
        </p:txBody>
      </p:sp>
    </p:spTree>
    <p:extLst>
      <p:ext uri="{BB962C8B-B14F-4D97-AF65-F5344CB8AC3E}">
        <p14:creationId xmlns:p14="http://schemas.microsoft.com/office/powerpoint/2010/main" val="1693512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E89DD-A4B8-EAE5-BC28-070DE96663A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05EF520-BCED-DCB9-961D-D30B5775C85E}"/>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F880BCFE-C1B3-FD40-E755-2406820E5F6B}"/>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3DF8BFE8-FE92-A420-2A17-2AC93881D9AA}"/>
              </a:ext>
            </a:extLst>
          </p:cNvPr>
          <p:cNvSpPr txBox="1"/>
          <p:nvPr/>
        </p:nvSpPr>
        <p:spPr>
          <a:xfrm>
            <a:off x="914400" y="1148176"/>
            <a:ext cx="15697200" cy="861774"/>
          </a:xfrm>
          <a:prstGeom prst="rect">
            <a:avLst/>
          </a:prstGeom>
          <a:noFill/>
        </p:spPr>
        <p:txBody>
          <a:bodyPr wrap="square">
            <a:spAutoFit/>
          </a:bodyPr>
          <a:lstStyle/>
          <a:p>
            <a:pPr lvl="0"/>
            <a:r>
              <a:rPr lang="en-US" sz="5000" b="1" dirty="0"/>
              <a:t>Lección 4: Enfoques de enseñanza y formación</a:t>
            </a:r>
            <a:endParaRPr lang="el-GR" sz="5000" b="1" dirty="0"/>
          </a:p>
        </p:txBody>
      </p:sp>
      <p:sp>
        <p:nvSpPr>
          <p:cNvPr id="20" name="TextBox 19">
            <a:extLst>
              <a:ext uri="{FF2B5EF4-FFF2-40B4-BE49-F238E27FC236}">
                <a16:creationId xmlns:a16="http://schemas.microsoft.com/office/drawing/2014/main" id="{7B08AD39-959F-1AF5-F0AA-C19DA4689894}"/>
              </a:ext>
            </a:extLst>
          </p:cNvPr>
          <p:cNvSpPr txBox="1"/>
          <p:nvPr/>
        </p:nvSpPr>
        <p:spPr>
          <a:xfrm>
            <a:off x="4320341" y="4686300"/>
            <a:ext cx="11237842" cy="2049600"/>
          </a:xfrm>
          <a:prstGeom prst="rect">
            <a:avLst/>
          </a:prstGeom>
          <a:noFill/>
        </p:spPr>
        <p:txBody>
          <a:bodyPr wrap="square">
            <a:spAutoFit/>
          </a:bodyPr>
          <a:lstStyle/>
          <a:p>
            <a:pPr>
              <a:lnSpc>
                <a:spcPct val="107000"/>
              </a:lnSpc>
              <a:spcAft>
                <a:spcPts val="800"/>
              </a:spcAft>
              <a:buNone/>
            </a:pPr>
            <a:r>
              <a:rPr lang="en-US" sz="3600" dirty="0"/>
              <a:t>•    Itinerarios de aprendizaje y desarrollo estructurado</a:t>
            </a:r>
          </a:p>
          <a:p>
            <a:pPr>
              <a:lnSpc>
                <a:spcPct val="107000"/>
              </a:lnSpc>
              <a:spcAft>
                <a:spcPts val="800"/>
              </a:spcAft>
              <a:buNone/>
            </a:pPr>
            <a:r>
              <a:rPr lang="en-US" sz="3600" dirty="0"/>
              <a:t>•    Formal, no formal, informal</a:t>
            </a:r>
          </a:p>
          <a:p>
            <a:pPr>
              <a:lnSpc>
                <a:spcPct val="107000"/>
              </a:lnSpc>
              <a:spcAft>
                <a:spcPts val="800"/>
              </a:spcAft>
              <a:buNone/>
            </a:pPr>
            <a:r>
              <a:rPr lang="en-US" sz="3600" dirty="0"/>
              <a:t>•    Modelos híbridos y combinados</a:t>
            </a:r>
          </a:p>
        </p:txBody>
      </p:sp>
      <p:pic>
        <p:nvPicPr>
          <p:cNvPr id="4" name="Γραφικό 24">
            <a:extLst>
              <a:ext uri="{FF2B5EF4-FFF2-40B4-BE49-F238E27FC236}">
                <a16:creationId xmlns:a16="http://schemas.microsoft.com/office/drawing/2014/main" id="{D3C46D6D-93E0-CB5B-AED6-21486F75003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43000" y="4381421"/>
            <a:ext cx="2667000" cy="2485390"/>
          </a:xfrm>
          <a:prstGeom prst="rect">
            <a:avLst/>
          </a:prstGeom>
        </p:spPr>
      </p:pic>
    </p:spTree>
    <p:extLst>
      <p:ext uri="{BB962C8B-B14F-4D97-AF65-F5344CB8AC3E}">
        <p14:creationId xmlns:p14="http://schemas.microsoft.com/office/powerpoint/2010/main" val="952731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6D873-B9F3-731E-8063-003D553A344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753A04D-A1A1-25F1-91A3-B6DE1FF6B9F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0286B6CC-8567-919A-0E5E-C5D3F35EBA7C}"/>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graphicFrame>
        <p:nvGraphicFramePr>
          <p:cNvPr id="4" name="Πίνακας 3">
            <a:extLst>
              <a:ext uri="{FF2B5EF4-FFF2-40B4-BE49-F238E27FC236}">
                <a16:creationId xmlns:a16="http://schemas.microsoft.com/office/drawing/2014/main" id="{9FA9808E-5AF3-AA2A-0AA6-C1B970C9B07A}"/>
              </a:ext>
            </a:extLst>
          </p:cNvPr>
          <p:cNvGraphicFramePr>
            <a:graphicFrameLocks noGrp="1"/>
          </p:cNvGraphicFramePr>
          <p:nvPr>
            <p:extLst>
              <p:ext uri="{D42A27DB-BD31-4B8C-83A1-F6EECF244321}">
                <p14:modId xmlns:p14="http://schemas.microsoft.com/office/powerpoint/2010/main" val="1790293167"/>
              </p:ext>
            </p:extLst>
          </p:nvPr>
        </p:nvGraphicFramePr>
        <p:xfrm>
          <a:off x="1553425" y="3009900"/>
          <a:ext cx="15181149" cy="5455920"/>
        </p:xfrm>
        <a:graphic>
          <a:graphicData uri="http://schemas.openxmlformats.org/drawingml/2006/table">
            <a:tbl>
              <a:tblPr>
                <a:tableStyleId>{5940675A-B579-460E-94D1-54222C63F5DA}</a:tableStyleId>
              </a:tblPr>
              <a:tblGrid>
                <a:gridCol w="5060383">
                  <a:extLst>
                    <a:ext uri="{9D8B030D-6E8A-4147-A177-3AD203B41FA5}">
                      <a16:colId xmlns:a16="http://schemas.microsoft.com/office/drawing/2014/main" val="1131579122"/>
                    </a:ext>
                  </a:extLst>
                </a:gridCol>
                <a:gridCol w="5060383">
                  <a:extLst>
                    <a:ext uri="{9D8B030D-6E8A-4147-A177-3AD203B41FA5}">
                      <a16:colId xmlns:a16="http://schemas.microsoft.com/office/drawing/2014/main" val="1905957654"/>
                    </a:ext>
                  </a:extLst>
                </a:gridCol>
                <a:gridCol w="5060383">
                  <a:extLst>
                    <a:ext uri="{9D8B030D-6E8A-4147-A177-3AD203B41FA5}">
                      <a16:colId xmlns:a16="http://schemas.microsoft.com/office/drawing/2014/main" val="358586642"/>
                    </a:ext>
                  </a:extLst>
                </a:gridCol>
              </a:tblGrid>
              <a:tr h="1062021">
                <a:tc>
                  <a:txBody>
                    <a:bodyPr/>
                    <a:lstStyle/>
                    <a:p>
                      <a:r>
                        <a:rPr lang="en-IE" sz="5000" b="1" dirty="0">
                          <a:solidFill>
                            <a:schemeClr val="bg1"/>
                          </a:solidFill>
                        </a:rPr>
                        <a:t>Aprendizaje formal frente a aprendizaje informal</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en-IE" sz="5000" b="1" dirty="0">
                          <a:solidFill>
                            <a:schemeClr val="bg1"/>
                          </a:solidFill>
                        </a:rPr>
                        <a:t>Enfoques del aprendizaje en línea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en-IE" sz="5000" b="1" dirty="0">
                          <a:solidFill>
                            <a:schemeClr val="bg1"/>
                          </a:solidFill>
                        </a:rPr>
                        <a:t>Aprendizaje presencial</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952557939"/>
                  </a:ext>
                </a:extLst>
              </a:tr>
              <a:tr h="1062021">
                <a:tc>
                  <a:txBody>
                    <a:bodyPr/>
                    <a:lstStyle/>
                    <a:p>
                      <a:r>
                        <a:rPr lang="en-IE" sz="3500" b="0" dirty="0">
                          <a:solidFill>
                            <a:schemeClr val="bg1"/>
                          </a:solidFill>
                        </a:rPr>
                        <a:t>Formal = estructurado, diplomas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en-IE" sz="3500" b="0" dirty="0">
                          <a:solidFill>
                            <a:schemeClr val="bg1"/>
                          </a:solidFill>
                        </a:rPr>
                        <a:t>LMS, MOOC, recursos compartidos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en-IE" sz="3500" b="0" dirty="0">
                          <a:solidFill>
                            <a:schemeClr val="bg1"/>
                          </a:solidFill>
                        </a:rPr>
                        <a:t>Clases magistrales, laboratorios, simulaciones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250788608"/>
                  </a:ext>
                </a:extLst>
              </a:tr>
              <a:tr h="1062021">
                <a:tc>
                  <a:txBody>
                    <a:bodyPr/>
                    <a:lstStyle/>
                    <a:p>
                      <a:r>
                        <a:rPr lang="en-IE" sz="3500" b="0" dirty="0">
                          <a:solidFill>
                            <a:schemeClr val="bg1"/>
                          </a:solidFill>
                        </a:rPr>
                        <a:t>Informal = experiencial, autodirigido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en-IE" sz="3500" b="0" dirty="0">
                          <a:solidFill>
                            <a:schemeClr val="bg1"/>
                          </a:solidFill>
                        </a:rPr>
                        <a:t>Sesiones grabadas y en directo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en-IE" sz="3500" b="0" dirty="0">
                          <a:solidFill>
                            <a:schemeClr val="bg1"/>
                          </a:solidFill>
                        </a:rPr>
                        <a:t>Formación presencial</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3734895142"/>
                  </a:ext>
                </a:extLst>
              </a:tr>
            </a:tbl>
          </a:graphicData>
        </a:graphic>
      </p:graphicFrame>
    </p:spTree>
    <p:extLst>
      <p:ext uri="{BB962C8B-B14F-4D97-AF65-F5344CB8AC3E}">
        <p14:creationId xmlns:p14="http://schemas.microsoft.com/office/powerpoint/2010/main" val="2472858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FD4CD-97FC-47DA-5254-044C96E77E0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316D1A1-F54A-2CE4-994D-B15A5D082ADF}"/>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7C047064-0CFD-A369-C635-C837245B336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4000AF0-8736-91F6-3832-2E9C476A7548}"/>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Formatos innovadores</a:t>
            </a:r>
            <a:endParaRPr lang="el-GR" sz="6000" dirty="0">
              <a:solidFill>
                <a:srgbClr val="3F6031"/>
              </a:solidFill>
            </a:endParaRPr>
          </a:p>
        </p:txBody>
      </p:sp>
      <p:sp>
        <p:nvSpPr>
          <p:cNvPr id="7" name="TextBox 6">
            <a:extLst>
              <a:ext uri="{FF2B5EF4-FFF2-40B4-BE49-F238E27FC236}">
                <a16:creationId xmlns:a16="http://schemas.microsoft.com/office/drawing/2014/main" id="{F94F1E6F-B77C-CA8D-33F8-28FF09B31AE8}"/>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Portafolios, insignias digitales</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Formatos mixtos digitales-analógicos</a:t>
            </a:r>
          </a:p>
        </p:txBody>
      </p:sp>
    </p:spTree>
    <p:extLst>
      <p:ext uri="{BB962C8B-B14F-4D97-AF65-F5344CB8AC3E}">
        <p14:creationId xmlns:p14="http://schemas.microsoft.com/office/powerpoint/2010/main" val="358151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BECE1-7AE5-93F4-78DE-1B6632720B9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62B2EAE5-DE60-A0F5-CDA6-AD8B6DCE697A}"/>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08272749-85B2-8079-DB87-217C71F64853}"/>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DC19A503-9ED1-DCFE-C41B-4B6C0E43E8A4}"/>
              </a:ext>
            </a:extLst>
          </p:cNvPr>
          <p:cNvSpPr txBox="1"/>
          <p:nvPr/>
        </p:nvSpPr>
        <p:spPr>
          <a:xfrm>
            <a:off x="914400" y="1148176"/>
            <a:ext cx="15697200" cy="861774"/>
          </a:xfrm>
          <a:prstGeom prst="rect">
            <a:avLst/>
          </a:prstGeom>
          <a:noFill/>
        </p:spPr>
        <p:txBody>
          <a:bodyPr wrap="square">
            <a:spAutoFit/>
          </a:bodyPr>
          <a:lstStyle/>
          <a:p>
            <a:pPr lvl="0"/>
            <a:r>
              <a:rPr lang="en-US" sz="5000" b="1" dirty="0"/>
              <a:t>Lección 5: Metodologías de enseñanza y formación</a:t>
            </a:r>
            <a:endParaRPr lang="el-GR" sz="5000" b="1" dirty="0"/>
          </a:p>
        </p:txBody>
      </p:sp>
      <p:sp>
        <p:nvSpPr>
          <p:cNvPr id="20" name="TextBox 19">
            <a:extLst>
              <a:ext uri="{FF2B5EF4-FFF2-40B4-BE49-F238E27FC236}">
                <a16:creationId xmlns:a16="http://schemas.microsoft.com/office/drawing/2014/main" id="{518F0438-5870-1B80-E5B8-734500BBE709}"/>
              </a:ext>
            </a:extLst>
          </p:cNvPr>
          <p:cNvSpPr txBox="1"/>
          <p:nvPr/>
        </p:nvSpPr>
        <p:spPr>
          <a:xfrm>
            <a:off x="4320341" y="4686300"/>
            <a:ext cx="11237842" cy="1354217"/>
          </a:xfrm>
          <a:prstGeom prst="rect">
            <a:avLst/>
          </a:prstGeom>
          <a:noFill/>
        </p:spPr>
        <p:txBody>
          <a:bodyPr wrap="square">
            <a:spAutoFit/>
          </a:bodyPr>
          <a:lstStyle/>
          <a:p>
            <a:pPr>
              <a:lnSpc>
                <a:spcPct val="107000"/>
              </a:lnSpc>
              <a:spcAft>
                <a:spcPts val="800"/>
              </a:spcAft>
              <a:buNone/>
            </a:pPr>
            <a:r>
              <a:rPr lang="en-US" sz="3600" dirty="0"/>
              <a:t>•    Conocimientos + Habilidades + Pensamiento crítico</a:t>
            </a:r>
          </a:p>
          <a:p>
            <a:pPr>
              <a:lnSpc>
                <a:spcPct val="107000"/>
              </a:lnSpc>
              <a:spcAft>
                <a:spcPts val="800"/>
              </a:spcAft>
              <a:buNone/>
            </a:pPr>
            <a:r>
              <a:rPr lang="en-US" sz="3600" dirty="0"/>
              <a:t>•    Narración de historias, enseñanza interactiva</a:t>
            </a:r>
          </a:p>
        </p:txBody>
      </p:sp>
      <p:pic>
        <p:nvPicPr>
          <p:cNvPr id="4" name="Γραφικό 24">
            <a:extLst>
              <a:ext uri="{FF2B5EF4-FFF2-40B4-BE49-F238E27FC236}">
                <a16:creationId xmlns:a16="http://schemas.microsoft.com/office/drawing/2014/main" id="{BC23FF20-9B94-A4F0-FE63-15C368A5BD35}"/>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066800" y="3935948"/>
            <a:ext cx="2667000" cy="2415103"/>
          </a:xfrm>
          <a:prstGeom prst="rect">
            <a:avLst/>
          </a:prstGeom>
        </p:spPr>
      </p:pic>
    </p:spTree>
    <p:extLst>
      <p:ext uri="{BB962C8B-B14F-4D97-AF65-F5344CB8AC3E}">
        <p14:creationId xmlns:p14="http://schemas.microsoft.com/office/powerpoint/2010/main" val="3184945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1C9E1-4875-FA12-5706-E3920ED44F4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1C3D78F-3C88-7B40-1DC8-99ACE616865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007F5EA7-7940-7CA9-A68B-49722E5FD4FB}"/>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E61F8E3D-8BFF-964A-54D2-F4940E6B734C}"/>
              </a:ext>
            </a:extLst>
          </p:cNvPr>
          <p:cNvSpPr txBox="1"/>
          <p:nvPr/>
        </p:nvSpPr>
        <p:spPr>
          <a:xfrm>
            <a:off x="1143000" y="3743950"/>
            <a:ext cx="11237842" cy="3315716"/>
          </a:xfrm>
          <a:prstGeom prst="rect">
            <a:avLst/>
          </a:prstGeom>
          <a:noFill/>
        </p:spPr>
        <p:txBody>
          <a:bodyPr wrap="square">
            <a:spAutoFit/>
          </a:bodyPr>
          <a:lstStyle/>
          <a:p>
            <a:pPr>
              <a:lnSpc>
                <a:spcPct val="115000"/>
              </a:lnSpc>
              <a:spcBef>
                <a:spcPts val="2400"/>
              </a:spcBef>
              <a:buNone/>
            </a:pPr>
            <a:r>
              <a:rPr lang="en-US" sz="6000" b="1" kern="0" dirty="0">
                <a:solidFill>
                  <a:srgbClr val="3F6031"/>
                </a:solidFill>
                <a:effectLst/>
                <a:ea typeface="MS Gothic" panose="020B0609070205080204" pitchFamily="49" charset="-128"/>
                <a:cs typeface="Times New Roman" panose="02020603050405020304" pitchFamily="18" charset="0"/>
              </a:rPr>
              <a:t>Enseñanza interactiva</a:t>
            </a:r>
            <a:endParaRPr lang="it-IT" sz="6000" b="1" kern="0" dirty="0">
              <a:solidFill>
                <a:srgbClr val="3F6031"/>
              </a:solidFill>
              <a:effectLst/>
              <a:ea typeface="MS Gothic" panose="020B0609070205080204" pitchFamily="49" charset="-128"/>
              <a:cs typeface="Times New Roman" panose="02020603050405020304" pitchFamily="18" charset="0"/>
            </a:endParaRPr>
          </a:p>
          <a:p>
            <a:pPr lvl="0">
              <a:lnSpc>
                <a:spcPct val="115000"/>
              </a:lnSpc>
              <a:spcBef>
                <a:spcPts val="2400"/>
              </a:spcBef>
              <a:tabLst>
                <a:tab pos="228600" algn="l"/>
              </a:tabLst>
            </a:pPr>
            <a:r>
              <a:rPr lang="en-US" sz="4500" b="1" kern="0" dirty="0">
                <a:effectLst/>
                <a:ea typeface="MS Gothic" panose="020B0609070205080204" pitchFamily="49" charset="-128"/>
                <a:cs typeface="Times New Roman" panose="02020603050405020304" pitchFamily="18" charset="0"/>
              </a:rPr>
              <a:t>• </a:t>
            </a:r>
            <a:r>
              <a:rPr lang="en-US" sz="4500" b="1" kern="0" dirty="0">
                <a:ea typeface="MS Gothic" panose="020B0609070205080204" pitchFamily="49" charset="-128"/>
                <a:cs typeface="Times New Roman" panose="02020603050405020304" pitchFamily="18" charset="0"/>
              </a:rPr>
              <a:t>   Trabajo en grupo, aprendizaje cooperativo</a:t>
            </a:r>
            <a:endParaRPr lang="it-IT" sz="4500" b="1" kern="0" dirty="0">
              <a:ea typeface="MS Gothic" panose="020B0609070205080204" pitchFamily="49" charset="-128"/>
              <a:cs typeface="Times New Roman" panose="02020603050405020304" pitchFamily="18" charset="0"/>
            </a:endParaRPr>
          </a:p>
          <a:p>
            <a:pPr lvl="0">
              <a:lnSpc>
                <a:spcPct val="115000"/>
              </a:lnSpc>
              <a:spcBef>
                <a:spcPts val="2400"/>
              </a:spcBef>
              <a:spcAft>
                <a:spcPts val="1000"/>
              </a:spcAft>
              <a:tabLst>
                <a:tab pos="228600" algn="l"/>
              </a:tabLst>
            </a:pPr>
            <a:r>
              <a:rPr lang="en-US" sz="4500" b="1" kern="0" dirty="0">
                <a:effectLst/>
                <a:ea typeface="MS Gothic" panose="020B0609070205080204" pitchFamily="49" charset="-128"/>
                <a:cs typeface="Times New Roman" panose="02020603050405020304" pitchFamily="18" charset="0"/>
              </a:rPr>
              <a:t>• </a:t>
            </a:r>
            <a:r>
              <a:rPr lang="en-US" sz="4500" b="1" kern="0" dirty="0">
                <a:ea typeface="MS Gothic" panose="020B0609070205080204" pitchFamily="49" charset="-128"/>
                <a:cs typeface="Times New Roman" panose="02020603050405020304" pitchFamily="18" charset="0"/>
              </a:rPr>
              <a:t>   Métodos entre pares</a:t>
            </a:r>
            <a:endParaRPr lang="it-IT" sz="4500" b="1" kern="0" dirty="0">
              <a:ea typeface="MS Gothic" panose="020B0609070205080204" pitchFamily="49" charset="-128"/>
              <a:cs typeface="Times New Roman" panose="02020603050405020304" pitchFamily="18" charset="0"/>
            </a:endParaRPr>
          </a:p>
        </p:txBody>
      </p:sp>
      <p:pic>
        <p:nvPicPr>
          <p:cNvPr id="4" name="Γραφικό 10">
            <a:extLst>
              <a:ext uri="{FF2B5EF4-FFF2-40B4-BE49-F238E27FC236}">
                <a16:creationId xmlns:a16="http://schemas.microsoft.com/office/drawing/2014/main" id="{10E91198-D43E-57F2-DC45-ABAC16B9B4A8}"/>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113794" y="2923781"/>
            <a:ext cx="4993106" cy="4956054"/>
          </a:xfrm>
          <a:prstGeom prst="rect">
            <a:avLst/>
          </a:prstGeom>
        </p:spPr>
      </p:pic>
    </p:spTree>
    <p:extLst>
      <p:ext uri="{BB962C8B-B14F-4D97-AF65-F5344CB8AC3E}">
        <p14:creationId xmlns:p14="http://schemas.microsoft.com/office/powerpoint/2010/main" val="1550331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199F1-1C11-DBD6-A58D-5765455D6F4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091788E-B5DB-7DC3-3964-8552C8C783C7}"/>
              </a:ext>
            </a:extLst>
          </p:cNvPr>
          <p:cNvSpPr/>
          <p:nvPr/>
        </p:nvSpPr>
        <p:spPr>
          <a:xfrm flipV="1">
            <a:off x="0" y="-190500"/>
            <a:ext cx="18288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203C1E7-E2AC-FC69-6976-5764527D3910}"/>
              </a:ext>
            </a:extLst>
          </p:cNvPr>
          <p:cNvSpPr/>
          <p:nvPr/>
        </p:nvSpPr>
        <p:spPr>
          <a:xfrm rot="-10800000">
            <a:off x="11277600" y="340877"/>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87E33D67-7393-6AB1-F590-ABC9745477B9}"/>
              </a:ext>
            </a:extLst>
          </p:cNvPr>
          <p:cNvSpPr txBox="1"/>
          <p:nvPr/>
        </p:nvSpPr>
        <p:spPr>
          <a:xfrm>
            <a:off x="609600" y="952500"/>
            <a:ext cx="11201400" cy="1323439"/>
          </a:xfrm>
          <a:prstGeom prst="rect">
            <a:avLst/>
          </a:prstGeom>
          <a:noFill/>
        </p:spPr>
        <p:txBody>
          <a:bodyPr wrap="square">
            <a:spAutoFit/>
          </a:bodyPr>
          <a:lstStyle/>
          <a:p>
            <a:pPr lvl="0"/>
            <a:r>
              <a:rPr lang="en-US" sz="8000" b="1" dirty="0">
                <a:solidFill>
                  <a:schemeClr val="tx1"/>
                </a:solidFill>
                <a:effectLst/>
                <a:latin typeface="+mn-lt"/>
              </a:rPr>
              <a:t>Objetivo del capítulo</a:t>
            </a:r>
            <a:endParaRPr lang="el-GR" sz="8000" dirty="0"/>
          </a:p>
        </p:txBody>
      </p:sp>
      <p:sp>
        <p:nvSpPr>
          <p:cNvPr id="4" name="TextBox 3">
            <a:extLst>
              <a:ext uri="{FF2B5EF4-FFF2-40B4-BE49-F238E27FC236}">
                <a16:creationId xmlns:a16="http://schemas.microsoft.com/office/drawing/2014/main" id="{85532D7E-A034-4B1D-DC90-55F98A74B743}"/>
              </a:ext>
            </a:extLst>
          </p:cNvPr>
          <p:cNvSpPr txBox="1"/>
          <p:nvPr/>
        </p:nvSpPr>
        <p:spPr>
          <a:xfrm>
            <a:off x="4371109" y="6290267"/>
            <a:ext cx="13258800" cy="2862322"/>
          </a:xfrm>
          <a:prstGeom prst="rect">
            <a:avLst/>
          </a:prstGeom>
          <a:noFill/>
        </p:spPr>
        <p:txBody>
          <a:bodyPr wrap="square">
            <a:spAutoFit/>
          </a:bodyPr>
          <a:lstStyle/>
          <a:p>
            <a:r>
              <a:rPr lang="en-US" sz="6000" b="1" dirty="0">
                <a:effectLst/>
                <a:latin typeface="Calibri" panose="020F0502020204030204" pitchFamily="34" charset="0"/>
                <a:ea typeface="Arial" panose="020B0604020202020204" pitchFamily="34" charset="0"/>
              </a:rPr>
              <a:t>•    Promover el aprendizaje permanente</a:t>
            </a:r>
          </a:p>
          <a:p>
            <a:r>
              <a:rPr lang="en-US" sz="6000" b="1" dirty="0">
                <a:effectLst/>
                <a:latin typeface="Calibri" panose="020F0502020204030204" pitchFamily="34" charset="0"/>
                <a:ea typeface="Arial" panose="020B0604020202020204" pitchFamily="34" charset="0"/>
              </a:rPr>
              <a:t>•    Adaptarse a la transformación digital</a:t>
            </a:r>
          </a:p>
          <a:p>
            <a:r>
              <a:rPr lang="en-US" sz="6000" b="1" dirty="0">
                <a:effectLst/>
                <a:latin typeface="Calibri" panose="020F0502020204030204" pitchFamily="34" charset="0"/>
                <a:ea typeface="Arial" panose="020B0604020202020204" pitchFamily="34" charset="0"/>
              </a:rPr>
              <a:t>•    Apoyar a los formadores en el ámbito de las artes y la cultura</a:t>
            </a:r>
          </a:p>
        </p:txBody>
      </p:sp>
      <p:pic>
        <p:nvPicPr>
          <p:cNvPr id="7" name="Γραφικό 3">
            <a:extLst>
              <a:ext uri="{FF2B5EF4-FFF2-40B4-BE49-F238E27FC236}">
                <a16:creationId xmlns:a16="http://schemas.microsoft.com/office/drawing/2014/main" id="{885A6D59-F08E-08BE-2E87-A21DAD87BCD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477902" y="6286481"/>
            <a:ext cx="2678462" cy="2819400"/>
          </a:xfrm>
          <a:prstGeom prst="rect">
            <a:avLst/>
          </a:prstGeom>
        </p:spPr>
      </p:pic>
    </p:spTree>
    <p:extLst>
      <p:ext uri="{BB962C8B-B14F-4D97-AF65-F5344CB8AC3E}">
        <p14:creationId xmlns:p14="http://schemas.microsoft.com/office/powerpoint/2010/main" val="2036634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EE678-77B5-585F-50B0-AC558BD1197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08D4191-EC90-CD0D-DB4B-286FB400687D}"/>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F006B300-A85F-30F0-193B-AE600AF85892}"/>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13453D14-2AD0-2C11-C43D-ECA9A502EEBE}"/>
              </a:ext>
            </a:extLst>
          </p:cNvPr>
          <p:cNvSpPr txBox="1"/>
          <p:nvPr/>
        </p:nvSpPr>
        <p:spPr>
          <a:xfrm>
            <a:off x="1250831" y="3743950"/>
            <a:ext cx="12919991" cy="3315716"/>
          </a:xfrm>
          <a:prstGeom prst="rect">
            <a:avLst/>
          </a:prstGeom>
          <a:noFill/>
        </p:spPr>
        <p:txBody>
          <a:bodyPr wrap="square">
            <a:spAutoFit/>
          </a:bodyPr>
          <a:lstStyle/>
          <a:p>
            <a:pPr>
              <a:lnSpc>
                <a:spcPct val="115000"/>
              </a:lnSpc>
              <a:spcBef>
                <a:spcPts val="2400"/>
              </a:spcBef>
              <a:buNone/>
            </a:pPr>
            <a:r>
              <a:rPr lang="en-US" sz="6000" b="1" kern="0" dirty="0">
                <a:solidFill>
                  <a:srgbClr val="3F6031"/>
                </a:solidFill>
                <a:effectLst/>
                <a:ea typeface="MS Gothic" panose="020B0609070205080204" pitchFamily="49" charset="-128"/>
                <a:cs typeface="Times New Roman" panose="02020603050405020304" pitchFamily="18" charset="0"/>
              </a:rPr>
              <a:t>Juegos de rol y </a:t>
            </a:r>
            <a:r>
              <a:rPr lang="en-US" sz="6000" b="1" kern="0" dirty="0" err="1">
                <a:solidFill>
                  <a:srgbClr val="3F6031"/>
                </a:solidFill>
                <a:effectLst/>
                <a:ea typeface="MS Gothic" panose="020B0609070205080204" pitchFamily="49" charset="-128"/>
                <a:cs typeface="Times New Roman" panose="02020603050405020304" pitchFamily="18" charset="0"/>
              </a:rPr>
              <a:t>estudio</a:t>
            </a:r>
            <a:r>
              <a:rPr lang="en-US" sz="6000" b="1" kern="0" dirty="0">
                <a:solidFill>
                  <a:srgbClr val="3F6031"/>
                </a:solidFill>
                <a:effectLst/>
                <a:ea typeface="MS Gothic" panose="020B0609070205080204" pitchFamily="49" charset="-128"/>
                <a:cs typeface="Times New Roman" panose="02020603050405020304" pitchFamily="18" charset="0"/>
              </a:rPr>
              <a:t> de </a:t>
            </a:r>
            <a:r>
              <a:rPr lang="en-US" sz="6000" b="1" kern="0" dirty="0" err="1">
                <a:solidFill>
                  <a:srgbClr val="3F6031"/>
                </a:solidFill>
                <a:effectLst/>
                <a:ea typeface="MS Gothic" panose="020B0609070205080204" pitchFamily="49" charset="-128"/>
                <a:cs typeface="Times New Roman" panose="02020603050405020304" pitchFamily="18" charset="0"/>
              </a:rPr>
              <a:t>caso</a:t>
            </a:r>
            <a:endParaRPr lang="en-US" sz="6000" b="1" kern="0" dirty="0">
              <a:solidFill>
                <a:srgbClr val="3F6031"/>
              </a:solidFill>
              <a:effectLst/>
              <a:ea typeface="MS Gothic" panose="020B0609070205080204" pitchFamily="49" charset="-128"/>
              <a:cs typeface="Times New Roman" panose="02020603050405020304" pitchFamily="18" charset="0"/>
            </a:endParaRP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Simulaciones de situaciones reales</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a:t>
            </a:r>
            <a:r>
              <a:rPr lang="en-US" sz="4500" b="1" kern="0" dirty="0" err="1">
                <a:effectLst/>
                <a:ea typeface="MS Gothic" panose="020B0609070205080204" pitchFamily="49" charset="-128"/>
                <a:cs typeface="Times New Roman" panose="02020603050405020304" pitchFamily="18" charset="0"/>
              </a:rPr>
              <a:t>Resolución</a:t>
            </a:r>
            <a:r>
              <a:rPr lang="en-US" sz="4500" b="1" kern="0" dirty="0">
                <a:effectLst/>
                <a:ea typeface="MS Gothic" panose="020B0609070205080204" pitchFamily="49" charset="-128"/>
                <a:cs typeface="Times New Roman" panose="02020603050405020304" pitchFamily="18" charset="0"/>
              </a:rPr>
              <a:t> de problemas basada en la experiencia</a:t>
            </a:r>
          </a:p>
        </p:txBody>
      </p:sp>
      <p:pic>
        <p:nvPicPr>
          <p:cNvPr id="5" name="Γραφικό 4">
            <a:extLst>
              <a:ext uri="{FF2B5EF4-FFF2-40B4-BE49-F238E27FC236}">
                <a16:creationId xmlns:a16="http://schemas.microsoft.com/office/drawing/2014/main" id="{5B109C21-6931-D683-E09D-3635D850105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939623" y="3475242"/>
            <a:ext cx="3810000" cy="3810000"/>
          </a:xfrm>
          <a:prstGeom prst="rect">
            <a:avLst/>
          </a:prstGeom>
        </p:spPr>
      </p:pic>
    </p:spTree>
    <p:extLst>
      <p:ext uri="{BB962C8B-B14F-4D97-AF65-F5344CB8AC3E}">
        <p14:creationId xmlns:p14="http://schemas.microsoft.com/office/powerpoint/2010/main" val="2132755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ACE71-8611-ACC4-8D17-2FE596A8D25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466AFF2-26E2-075C-E8B3-3A5F485165E9}"/>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A3893C5-7BEF-71A8-F676-58374B68337A}"/>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21CB6153-D7FE-CE9E-7BC9-1C35FEC4D91F}"/>
              </a:ext>
            </a:extLst>
          </p:cNvPr>
          <p:cNvSpPr txBox="1"/>
          <p:nvPr/>
        </p:nvSpPr>
        <p:spPr>
          <a:xfrm>
            <a:off x="1143000" y="3743950"/>
            <a:ext cx="11237842" cy="4624984"/>
          </a:xfrm>
          <a:prstGeom prst="rect">
            <a:avLst/>
          </a:prstGeom>
          <a:noFill/>
        </p:spPr>
        <p:txBody>
          <a:bodyPr wrap="square">
            <a:spAutoFit/>
          </a:bodyPr>
          <a:lstStyle/>
          <a:p>
            <a:pPr>
              <a:lnSpc>
                <a:spcPct val="115000"/>
              </a:lnSpc>
              <a:spcBef>
                <a:spcPts val="2400"/>
              </a:spcBef>
              <a:buNone/>
            </a:pPr>
            <a:r>
              <a:rPr lang="en-US" sz="6500" b="1" kern="0" dirty="0" err="1">
                <a:solidFill>
                  <a:srgbClr val="3F6031"/>
                </a:solidFill>
                <a:effectLst/>
                <a:ea typeface="MS Gothic" panose="020B0609070205080204" pitchFamily="49" charset="-128"/>
                <a:cs typeface="Times New Roman" panose="02020603050405020304" pitchFamily="18" charset="0"/>
              </a:rPr>
              <a:t>Ludificación</a:t>
            </a:r>
            <a:endParaRPr lang="en-US" sz="6500" b="1" kern="0" dirty="0">
              <a:solidFill>
                <a:srgbClr val="3F6031"/>
              </a:solidFill>
              <a:effectLst/>
              <a:ea typeface="MS Gothic" panose="020B0609070205080204" pitchFamily="49" charset="-128"/>
              <a:cs typeface="Times New Roman" panose="02020603050405020304" pitchFamily="18" charset="0"/>
            </a:endParaRP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Juegos y retos</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Vídeos informativos, modelos</a:t>
            </a:r>
          </a:p>
          <a:p>
            <a:pPr>
              <a:lnSpc>
                <a:spcPct val="115000"/>
              </a:lnSpc>
              <a:spcBef>
                <a:spcPts val="2400"/>
              </a:spcBef>
              <a:buNone/>
            </a:pPr>
            <a:endParaRPr lang="en-US" sz="5200" kern="0" dirty="0">
              <a:effectLst/>
              <a:ea typeface="MS Gothic" panose="020B0609070205080204" pitchFamily="49" charset="-128"/>
              <a:cs typeface="Times New Roman" panose="02020603050405020304" pitchFamily="18" charset="0"/>
            </a:endParaRPr>
          </a:p>
        </p:txBody>
      </p:sp>
      <p:pic>
        <p:nvPicPr>
          <p:cNvPr id="5" name="Γραφικό 4">
            <a:extLst>
              <a:ext uri="{FF2B5EF4-FFF2-40B4-BE49-F238E27FC236}">
                <a16:creationId xmlns:a16="http://schemas.microsoft.com/office/drawing/2014/main" id="{C6619236-20CE-FFA6-7CB6-D50C1015E30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115800" y="3619500"/>
            <a:ext cx="3810000" cy="3810000"/>
          </a:xfrm>
          <a:prstGeom prst="rect">
            <a:avLst/>
          </a:prstGeom>
        </p:spPr>
      </p:pic>
    </p:spTree>
    <p:extLst>
      <p:ext uri="{BB962C8B-B14F-4D97-AF65-F5344CB8AC3E}">
        <p14:creationId xmlns:p14="http://schemas.microsoft.com/office/powerpoint/2010/main" val="1263851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D5314-51F3-F9AC-5622-6B427B2142B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E4A8D3D-E476-3DCB-3C85-620821F9999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61D1A6C-2B70-7894-E119-E119BB6EC5A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C70C476E-63F7-65DD-DED2-1F2D9BBCA852}"/>
              </a:ext>
            </a:extLst>
          </p:cNvPr>
          <p:cNvSpPr txBox="1"/>
          <p:nvPr/>
        </p:nvSpPr>
        <p:spPr>
          <a:xfrm>
            <a:off x="1143000" y="3743950"/>
            <a:ext cx="11237842" cy="4624984"/>
          </a:xfrm>
          <a:prstGeom prst="rect">
            <a:avLst/>
          </a:prstGeom>
          <a:noFill/>
        </p:spPr>
        <p:txBody>
          <a:bodyPr wrap="square" lIns="91440" tIns="45720" rIns="91440" bIns="45720" anchor="t">
            <a:spAutoFit/>
          </a:bodyPr>
          <a:lstStyle/>
          <a:p>
            <a:pPr>
              <a:lnSpc>
                <a:spcPct val="115000"/>
              </a:lnSpc>
              <a:spcBef>
                <a:spcPts val="2400"/>
              </a:spcBef>
              <a:buNone/>
            </a:pPr>
            <a:r>
              <a:rPr lang="en-US" sz="6500" b="1" kern="0" dirty="0">
                <a:solidFill>
                  <a:srgbClr val="3F6031"/>
                </a:solidFill>
                <a:effectLst/>
                <a:ea typeface="MS Gothic" panose="020B0609070205080204" pitchFamily="49" charset="-128"/>
                <a:cs typeface="Times New Roman" panose="02020603050405020304" pitchFamily="18" charset="0"/>
              </a:rPr>
              <a:t>De la práctica a la teoría</a:t>
            </a:r>
          </a:p>
          <a:p>
            <a:pPr>
              <a:lnSpc>
                <a:spcPct val="115000"/>
              </a:lnSpc>
              <a:spcBef>
                <a:spcPts val="2400"/>
              </a:spcBef>
            </a:pPr>
            <a:r>
              <a:rPr lang="en-US" sz="4500" b="1" kern="0" dirty="0">
                <a:effectLst/>
                <a:ea typeface="MS Gothic"/>
                <a:cs typeface="Times New Roman"/>
              </a:rPr>
              <a:t>•    </a:t>
            </a:r>
            <a:r>
              <a:rPr lang="en-US" sz="4500" b="1" kern="0" dirty="0" err="1">
                <a:ea typeface="MS Gothic"/>
                <a:cs typeface="Times New Roman"/>
              </a:rPr>
              <a:t>Comenzar</a:t>
            </a:r>
            <a:r>
              <a:rPr lang="en-US" sz="4500" b="1" kern="0" dirty="0">
                <a:ea typeface="MS Gothic"/>
                <a:cs typeface="Times New Roman"/>
              </a:rPr>
              <a:t> con</a:t>
            </a:r>
            <a:r>
              <a:rPr lang="en-US" sz="4500" b="1" kern="0" dirty="0">
                <a:effectLst/>
                <a:ea typeface="MS Gothic"/>
                <a:cs typeface="Times New Roman"/>
              </a:rPr>
              <a:t> </a:t>
            </a:r>
            <a:r>
              <a:rPr lang="en-US" sz="4500" b="1" kern="0" dirty="0" err="1">
                <a:effectLst/>
                <a:ea typeface="MS Gothic"/>
                <a:cs typeface="Times New Roman"/>
              </a:rPr>
              <a:t>ejercicios</a:t>
            </a:r>
            <a:endParaRPr lang="en-US" sz="4500" b="1" kern="0" dirty="0">
              <a:effectLst/>
              <a:ea typeface="MS Gothic"/>
              <a:cs typeface="Times New Roman"/>
            </a:endParaRPr>
          </a:p>
          <a:p>
            <a:pPr>
              <a:lnSpc>
                <a:spcPct val="115000"/>
              </a:lnSpc>
              <a:spcBef>
                <a:spcPts val="2400"/>
              </a:spcBef>
              <a:buNone/>
            </a:pPr>
            <a:r>
              <a:rPr lang="en-US" sz="4500" b="1" kern="0" dirty="0">
                <a:effectLst/>
                <a:ea typeface="MS Gothic"/>
                <a:cs typeface="Times New Roman"/>
              </a:rPr>
              <a:t>•    </a:t>
            </a:r>
            <a:r>
              <a:rPr lang="en-US" sz="4500" b="1" kern="0" dirty="0" err="1">
                <a:ea typeface="MS Gothic"/>
                <a:cs typeface="Times New Roman"/>
              </a:rPr>
              <a:t>Reflexionar</a:t>
            </a:r>
            <a:r>
              <a:rPr lang="en-US" sz="4500" b="1" kern="0" dirty="0">
                <a:effectLst/>
                <a:ea typeface="MS Gothic"/>
                <a:cs typeface="Times New Roman"/>
              </a:rPr>
              <a:t> </a:t>
            </a:r>
            <a:r>
              <a:rPr lang="en-US" sz="4500" b="1" kern="0" dirty="0" err="1">
                <a:effectLst/>
                <a:ea typeface="MS Gothic"/>
                <a:cs typeface="Times New Roman"/>
              </a:rPr>
              <a:t>sobre</a:t>
            </a:r>
            <a:r>
              <a:rPr lang="en-US" sz="4500" b="1" kern="0" dirty="0">
                <a:effectLst/>
                <a:ea typeface="MS Gothic"/>
                <a:cs typeface="Times New Roman"/>
              </a:rPr>
              <a:t> </a:t>
            </a:r>
            <a:r>
              <a:rPr lang="en-US" sz="4500" b="1" kern="0" dirty="0" err="1">
                <a:effectLst/>
                <a:ea typeface="MS Gothic"/>
                <a:cs typeface="Times New Roman"/>
              </a:rPr>
              <a:t>los</a:t>
            </a:r>
            <a:r>
              <a:rPr lang="en-US" sz="4500" b="1" kern="0" dirty="0">
                <a:effectLst/>
                <a:ea typeface="MS Gothic"/>
                <a:cs typeface="Times New Roman"/>
              </a:rPr>
              <a:t> </a:t>
            </a:r>
            <a:r>
              <a:rPr lang="en-US" sz="4500" b="1" kern="0" dirty="0" err="1">
                <a:effectLst/>
                <a:ea typeface="MS Gothic"/>
                <a:cs typeface="Times New Roman"/>
              </a:rPr>
              <a:t>conceptos</a:t>
            </a:r>
          </a:p>
          <a:p>
            <a:pPr>
              <a:lnSpc>
                <a:spcPct val="115000"/>
              </a:lnSpc>
              <a:spcBef>
                <a:spcPts val="2400"/>
              </a:spcBef>
              <a:buNone/>
            </a:pPr>
            <a:endParaRPr lang="en-US" sz="5200" kern="0" dirty="0">
              <a:effectLst/>
              <a:ea typeface="MS Gothic" panose="020B0609070205080204" pitchFamily="49" charset="-128"/>
              <a:cs typeface="Times New Roman" panose="02020603050405020304" pitchFamily="18" charset="0"/>
            </a:endParaRPr>
          </a:p>
        </p:txBody>
      </p:sp>
      <p:pic>
        <p:nvPicPr>
          <p:cNvPr id="5" name="Γραφικό 4">
            <a:extLst>
              <a:ext uri="{FF2B5EF4-FFF2-40B4-BE49-F238E27FC236}">
                <a16:creationId xmlns:a16="http://schemas.microsoft.com/office/drawing/2014/main" id="{C8D73FF6-9D7E-6EA2-4BFB-7E5483A9BD8E}"/>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430000" y="3467100"/>
            <a:ext cx="3810000" cy="3810000"/>
          </a:xfrm>
          <a:prstGeom prst="rect">
            <a:avLst/>
          </a:prstGeom>
        </p:spPr>
      </p:pic>
    </p:spTree>
    <p:extLst>
      <p:ext uri="{BB962C8B-B14F-4D97-AF65-F5344CB8AC3E}">
        <p14:creationId xmlns:p14="http://schemas.microsoft.com/office/powerpoint/2010/main" val="4116262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E4AD2-1315-5B30-93D0-3820828C4F3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4248E23-A7AB-4F56-7F9E-0E903443D036}"/>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9D2A8745-36E2-1D10-A522-A7897425C84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7608EEA5-EC2B-1C95-A244-6529698B4ED6}"/>
              </a:ext>
            </a:extLst>
          </p:cNvPr>
          <p:cNvSpPr txBox="1"/>
          <p:nvPr/>
        </p:nvSpPr>
        <p:spPr>
          <a:xfrm>
            <a:off x="914400" y="1148176"/>
            <a:ext cx="15697200" cy="861774"/>
          </a:xfrm>
          <a:prstGeom prst="rect">
            <a:avLst/>
          </a:prstGeom>
          <a:noFill/>
        </p:spPr>
        <p:txBody>
          <a:bodyPr wrap="square">
            <a:spAutoFit/>
          </a:bodyPr>
          <a:lstStyle/>
          <a:p>
            <a:pPr lvl="0"/>
            <a:r>
              <a:rPr lang="en-US" sz="5000" b="1" dirty="0"/>
              <a:t>Lección 6: Desarrollo de un programa de formación</a:t>
            </a:r>
            <a:endParaRPr lang="el-GR" sz="5000" b="1" dirty="0"/>
          </a:p>
        </p:txBody>
      </p:sp>
      <p:sp>
        <p:nvSpPr>
          <p:cNvPr id="8" name="Rectangle 3">
            <a:extLst>
              <a:ext uri="{FF2B5EF4-FFF2-40B4-BE49-F238E27FC236}">
                <a16:creationId xmlns:a16="http://schemas.microsoft.com/office/drawing/2014/main" id="{F07C8FDB-D4C3-B408-459F-8CD614B6C0B8}"/>
              </a:ext>
            </a:extLst>
          </p:cNvPr>
          <p:cNvSpPr>
            <a:spLocks noChangeArrowheads="1"/>
          </p:cNvSpPr>
          <p:nvPr/>
        </p:nvSpPr>
        <p:spPr bwMode="auto">
          <a:xfrm>
            <a:off x="7315200" y="-1709420"/>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it-IT" sz="1800" b="0" i="0" u="none" strike="noStrike" cap="none" normalizeH="0" baseline="0">
              <a:ln>
                <a:noFill/>
              </a:ln>
              <a:solidFill>
                <a:schemeClr val="tx1"/>
              </a:solidFill>
              <a:effectLst/>
              <a:latin typeface="Arial" panose="020B0604020202020204" pitchFamily="34" charset="0"/>
            </a:endParaRPr>
          </a:p>
        </p:txBody>
      </p:sp>
      <p:sp>
        <p:nvSpPr>
          <p:cNvPr id="9" name="Rectangle 4">
            <a:extLst>
              <a:ext uri="{FF2B5EF4-FFF2-40B4-BE49-F238E27FC236}">
                <a16:creationId xmlns:a16="http://schemas.microsoft.com/office/drawing/2014/main" id="{AAC3BCC6-059C-4DA7-DAB1-5FED940B0BB5}"/>
              </a:ext>
            </a:extLst>
          </p:cNvPr>
          <p:cNvSpPr>
            <a:spLocks noChangeArrowheads="1"/>
          </p:cNvSpPr>
          <p:nvPr/>
        </p:nvSpPr>
        <p:spPr bwMode="auto">
          <a:xfrm>
            <a:off x="7543800" y="-1252220"/>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pic>
        <p:nvPicPr>
          <p:cNvPr id="4" name="Γραφικό 3">
            <a:extLst>
              <a:ext uri="{FF2B5EF4-FFF2-40B4-BE49-F238E27FC236}">
                <a16:creationId xmlns:a16="http://schemas.microsoft.com/office/drawing/2014/main" id="{2BDDB1D7-0041-467A-1D2C-8FB10FBAF7C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838200" y="4410344"/>
            <a:ext cx="2895600" cy="3019155"/>
          </a:xfrm>
          <a:prstGeom prst="rect">
            <a:avLst/>
          </a:prstGeom>
        </p:spPr>
      </p:pic>
      <p:sp>
        <p:nvSpPr>
          <p:cNvPr id="13" name="TextBox 12">
            <a:extLst>
              <a:ext uri="{FF2B5EF4-FFF2-40B4-BE49-F238E27FC236}">
                <a16:creationId xmlns:a16="http://schemas.microsoft.com/office/drawing/2014/main" id="{57D0E82C-F766-564B-774C-62B7597A3DFD}"/>
              </a:ext>
            </a:extLst>
          </p:cNvPr>
          <p:cNvSpPr txBox="1"/>
          <p:nvPr/>
        </p:nvSpPr>
        <p:spPr>
          <a:xfrm>
            <a:off x="4267200" y="4423044"/>
            <a:ext cx="13166785" cy="4339201"/>
          </a:xfrm>
          <a:prstGeom prst="rect">
            <a:avLst/>
          </a:prstGeom>
          <a:noFill/>
        </p:spPr>
        <p:txBody>
          <a:bodyPr wrap="square">
            <a:spAutoFit/>
          </a:bodyPr>
          <a:lstStyle/>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Análisis de las necesidades de formación </a:t>
            </a:r>
            <a:endParaRPr lang="el-GR" sz="3600" dirty="0">
              <a:effectLst/>
              <a:latin typeface="+mj-lt"/>
              <a:ea typeface="Arial" panose="020B0604020202020204" pitchFamily="34" charset="0"/>
            </a:endParaRPr>
          </a:p>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Desarrollo de una estrategia de enseñanza y formación</a:t>
            </a:r>
            <a:endParaRPr lang="el-GR" sz="3600" dirty="0">
              <a:effectLst/>
              <a:latin typeface="+mj-lt"/>
              <a:ea typeface="Arial" panose="020B0604020202020204" pitchFamily="34" charset="0"/>
            </a:endParaRPr>
          </a:p>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Desarrollo de una formación centrada en el alumno y de itinerarios formativos</a:t>
            </a:r>
            <a:endParaRPr lang="el-GR" sz="3600" dirty="0">
              <a:effectLst/>
              <a:latin typeface="+mj-lt"/>
              <a:ea typeface="Arial" panose="020B0604020202020204" pitchFamily="34" charset="0"/>
            </a:endParaRPr>
          </a:p>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Desarrollo y entrega inteligentes de materiales de formación y enseñanza</a:t>
            </a:r>
            <a:endParaRPr lang="el-GR" sz="3600" dirty="0">
              <a:effectLst/>
              <a:latin typeface="+mj-lt"/>
              <a:ea typeface="Arial" panose="020B0604020202020204" pitchFamily="34" charset="0"/>
            </a:endParaRPr>
          </a:p>
        </p:txBody>
      </p:sp>
    </p:spTree>
    <p:extLst>
      <p:ext uri="{BB962C8B-B14F-4D97-AF65-F5344CB8AC3E}">
        <p14:creationId xmlns:p14="http://schemas.microsoft.com/office/powerpoint/2010/main" val="14921700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15CE6-5ED6-7FBD-07B4-2B3FAFAF272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1643EBE3-554A-6E10-9BB9-1FC3927ED5AA}"/>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48453B60-A1AA-FE3E-77AD-408309E4D55D}"/>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latin typeface="+mj-lt"/>
            </a:endParaRPr>
          </a:p>
        </p:txBody>
      </p:sp>
      <p:sp>
        <p:nvSpPr>
          <p:cNvPr id="5" name="TextBox 4">
            <a:extLst>
              <a:ext uri="{FF2B5EF4-FFF2-40B4-BE49-F238E27FC236}">
                <a16:creationId xmlns:a16="http://schemas.microsoft.com/office/drawing/2014/main" id="{B181688E-629A-192D-ECC1-164548EB892C}"/>
              </a:ext>
            </a:extLst>
          </p:cNvPr>
          <p:cNvSpPr txBox="1"/>
          <p:nvPr/>
        </p:nvSpPr>
        <p:spPr>
          <a:xfrm>
            <a:off x="0" y="990712"/>
            <a:ext cx="16687800" cy="923330"/>
          </a:xfrm>
          <a:prstGeom prst="rect">
            <a:avLst/>
          </a:prstGeom>
          <a:noFill/>
        </p:spPr>
        <p:txBody>
          <a:bodyPr wrap="square">
            <a:spAutoFit/>
          </a:bodyPr>
          <a:lstStyle/>
          <a:p>
            <a:pPr lvl="0" algn="r"/>
            <a:r>
              <a:rPr lang="en-US" sz="5400" b="1" dirty="0">
                <a:latin typeface="+mj-lt"/>
              </a:rPr>
              <a:t>Desarrollo de un programa de formación</a:t>
            </a:r>
            <a:endParaRPr lang="el-GR" sz="5000" b="1" dirty="0">
              <a:latin typeface="+mj-lt"/>
            </a:endParaRPr>
          </a:p>
        </p:txBody>
      </p:sp>
      <p:grpSp>
        <p:nvGrpSpPr>
          <p:cNvPr id="9" name="Group 44">
            <a:extLst>
              <a:ext uri="{FF2B5EF4-FFF2-40B4-BE49-F238E27FC236}">
                <a16:creationId xmlns:a16="http://schemas.microsoft.com/office/drawing/2014/main" id="{09DFFCC7-C735-2C30-3D42-7DF8E684345B}"/>
              </a:ext>
            </a:extLst>
          </p:cNvPr>
          <p:cNvGrpSpPr/>
          <p:nvPr/>
        </p:nvGrpSpPr>
        <p:grpSpPr>
          <a:xfrm>
            <a:off x="7299692" y="6838832"/>
            <a:ext cx="4816112" cy="1686578"/>
            <a:chOff x="1588" y="4221162"/>
            <a:chExt cx="9147175" cy="2624138"/>
          </a:xfrm>
        </p:grpSpPr>
        <p:sp>
          <p:nvSpPr>
            <p:cNvPr id="10" name="Freeform 12">
              <a:extLst>
                <a:ext uri="{FF2B5EF4-FFF2-40B4-BE49-F238E27FC236}">
                  <a16:creationId xmlns:a16="http://schemas.microsoft.com/office/drawing/2014/main" id="{AEF6D60E-DF4A-D627-F5EA-33F08510E99F}"/>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04A6C2"/>
            </a:solidFill>
            <a:ln>
              <a:noFill/>
            </a:ln>
          </p:spPr>
          <p:txBody>
            <a:bodyPr vert="horz" wrap="square" lIns="182880" tIns="91440" rIns="182880" bIns="91440" numCol="1" anchor="t" anchorCtr="0" compatLnSpc="1">
              <a:prstTxWarp prst="textNoShape">
                <a:avLst/>
              </a:prstTxWarp>
            </a:bodyPr>
            <a:lstStyle/>
            <a:p>
              <a:endParaRPr lang="en-US" sz="4800" dirty="0">
                <a:latin typeface="+mj-lt"/>
              </a:endParaRPr>
            </a:p>
          </p:txBody>
        </p:sp>
        <p:sp>
          <p:nvSpPr>
            <p:cNvPr id="12" name="Freeform: Shape 74">
              <a:extLst>
                <a:ext uri="{FF2B5EF4-FFF2-40B4-BE49-F238E27FC236}">
                  <a16:creationId xmlns:a16="http://schemas.microsoft.com/office/drawing/2014/main" id="{F913BEC4-10F8-AF3F-3026-CC50ADD06FB2}"/>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grpSp>
        <p:nvGrpSpPr>
          <p:cNvPr id="13" name="Group 45">
            <a:extLst>
              <a:ext uri="{FF2B5EF4-FFF2-40B4-BE49-F238E27FC236}">
                <a16:creationId xmlns:a16="http://schemas.microsoft.com/office/drawing/2014/main" id="{7EAC5E54-7B52-2352-32A7-717A8471E372}"/>
              </a:ext>
            </a:extLst>
          </p:cNvPr>
          <p:cNvGrpSpPr/>
          <p:nvPr/>
        </p:nvGrpSpPr>
        <p:grpSpPr>
          <a:xfrm>
            <a:off x="6400800" y="5711530"/>
            <a:ext cx="4816112" cy="1686578"/>
            <a:chOff x="1588" y="4221162"/>
            <a:chExt cx="9147175" cy="2624138"/>
          </a:xfrm>
        </p:grpSpPr>
        <p:sp>
          <p:nvSpPr>
            <p:cNvPr id="14" name="Freeform 12">
              <a:extLst>
                <a:ext uri="{FF2B5EF4-FFF2-40B4-BE49-F238E27FC236}">
                  <a16:creationId xmlns:a16="http://schemas.microsoft.com/office/drawing/2014/main" id="{5D11637D-9D80-0F75-6507-3BC93555A17F}"/>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569938"/>
            </a:solidFill>
            <a:ln>
              <a:noFill/>
            </a:ln>
          </p:spPr>
          <p:txBody>
            <a:bodyPr vert="horz" wrap="square" lIns="182880" tIns="91440" rIns="182880" bIns="91440" numCol="1" anchor="t" anchorCtr="0" compatLnSpc="1">
              <a:prstTxWarp prst="textNoShape">
                <a:avLst/>
              </a:prstTxWarp>
            </a:bodyPr>
            <a:lstStyle/>
            <a:p>
              <a:endParaRPr lang="en-US" sz="4800" dirty="0">
                <a:latin typeface="+mj-lt"/>
              </a:endParaRPr>
            </a:p>
          </p:txBody>
        </p:sp>
        <p:sp>
          <p:nvSpPr>
            <p:cNvPr id="15" name="Freeform: Shape 72">
              <a:extLst>
                <a:ext uri="{FF2B5EF4-FFF2-40B4-BE49-F238E27FC236}">
                  <a16:creationId xmlns:a16="http://schemas.microsoft.com/office/drawing/2014/main" id="{ACDBB2C7-E7CF-2BB9-CB0F-49D676BAA64A}"/>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grpSp>
        <p:nvGrpSpPr>
          <p:cNvPr id="16" name="Group 46">
            <a:extLst>
              <a:ext uri="{FF2B5EF4-FFF2-40B4-BE49-F238E27FC236}">
                <a16:creationId xmlns:a16="http://schemas.microsoft.com/office/drawing/2014/main" id="{C8C93B79-CEB1-7514-0365-34BCD0A0A1D7}"/>
              </a:ext>
            </a:extLst>
          </p:cNvPr>
          <p:cNvGrpSpPr/>
          <p:nvPr/>
        </p:nvGrpSpPr>
        <p:grpSpPr>
          <a:xfrm>
            <a:off x="7299692" y="4584226"/>
            <a:ext cx="4816112" cy="1686578"/>
            <a:chOff x="1588" y="4221162"/>
            <a:chExt cx="9147175" cy="2624139"/>
          </a:xfrm>
        </p:grpSpPr>
        <p:sp>
          <p:nvSpPr>
            <p:cNvPr id="17" name="Freeform 12">
              <a:extLst>
                <a:ext uri="{FF2B5EF4-FFF2-40B4-BE49-F238E27FC236}">
                  <a16:creationId xmlns:a16="http://schemas.microsoft.com/office/drawing/2014/main" id="{031C8E87-0F95-8F3E-C56C-FC5ECFB04A11}"/>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FF0000"/>
            </a:solidFill>
            <a:ln>
              <a:noFill/>
            </a:ln>
          </p:spPr>
          <p:txBody>
            <a:bodyPr vert="horz" wrap="square" lIns="182880" tIns="91440" rIns="182880" bIns="91440" numCol="1" anchor="t" anchorCtr="0" compatLnSpc="1">
              <a:prstTxWarp prst="textNoShape">
                <a:avLst/>
              </a:prstTxWarp>
            </a:bodyPr>
            <a:lstStyle/>
            <a:p>
              <a:endParaRPr lang="en-US" sz="4800">
                <a:latin typeface="+mj-lt"/>
              </a:endParaRPr>
            </a:p>
          </p:txBody>
        </p:sp>
        <p:sp>
          <p:nvSpPr>
            <p:cNvPr id="18" name="Freeform: Shape 70">
              <a:extLst>
                <a:ext uri="{FF2B5EF4-FFF2-40B4-BE49-F238E27FC236}">
                  <a16:creationId xmlns:a16="http://schemas.microsoft.com/office/drawing/2014/main" id="{3A1807D8-52EA-0233-6462-2611D8F51D26}"/>
                </a:ext>
              </a:extLst>
            </p:cNvPr>
            <p:cNvSpPr>
              <a:spLocks/>
            </p:cNvSpPr>
            <p:nvPr/>
          </p:nvSpPr>
          <p:spPr bwMode="auto">
            <a:xfrm>
              <a:off x="1588" y="4873627"/>
              <a:ext cx="9142414" cy="1971674"/>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grpSp>
        <p:nvGrpSpPr>
          <p:cNvPr id="19" name="Group 47">
            <a:extLst>
              <a:ext uri="{FF2B5EF4-FFF2-40B4-BE49-F238E27FC236}">
                <a16:creationId xmlns:a16="http://schemas.microsoft.com/office/drawing/2014/main" id="{A7E8137F-4003-215A-7D73-D96E622CF420}"/>
              </a:ext>
            </a:extLst>
          </p:cNvPr>
          <p:cNvGrpSpPr/>
          <p:nvPr/>
        </p:nvGrpSpPr>
        <p:grpSpPr>
          <a:xfrm>
            <a:off x="6400800" y="3456922"/>
            <a:ext cx="4816112" cy="1686578"/>
            <a:chOff x="1588" y="4221162"/>
            <a:chExt cx="9147175" cy="2624138"/>
          </a:xfrm>
        </p:grpSpPr>
        <p:sp>
          <p:nvSpPr>
            <p:cNvPr id="20" name="Freeform 12">
              <a:extLst>
                <a:ext uri="{FF2B5EF4-FFF2-40B4-BE49-F238E27FC236}">
                  <a16:creationId xmlns:a16="http://schemas.microsoft.com/office/drawing/2014/main" id="{CC174C02-19CC-5B7B-035E-15D07039C197}"/>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3F6031"/>
            </a:solidFill>
            <a:ln>
              <a:noFill/>
            </a:ln>
          </p:spPr>
          <p:txBody>
            <a:bodyPr vert="horz" wrap="square" lIns="182880" tIns="91440" rIns="182880" bIns="91440" numCol="1" anchor="t" anchorCtr="0" compatLnSpc="1">
              <a:prstTxWarp prst="textNoShape">
                <a:avLst/>
              </a:prstTxWarp>
            </a:bodyPr>
            <a:lstStyle/>
            <a:p>
              <a:endParaRPr lang="en-US" sz="4800">
                <a:latin typeface="+mj-lt"/>
              </a:endParaRPr>
            </a:p>
          </p:txBody>
        </p:sp>
        <p:sp>
          <p:nvSpPr>
            <p:cNvPr id="21" name="Freeform: Shape 49">
              <a:extLst>
                <a:ext uri="{FF2B5EF4-FFF2-40B4-BE49-F238E27FC236}">
                  <a16:creationId xmlns:a16="http://schemas.microsoft.com/office/drawing/2014/main" id="{1D1AF4FC-E49C-3578-F368-88685D76F9B1}"/>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sp>
        <p:nvSpPr>
          <p:cNvPr id="22" name="TextBox 21">
            <a:extLst>
              <a:ext uri="{FF2B5EF4-FFF2-40B4-BE49-F238E27FC236}">
                <a16:creationId xmlns:a16="http://schemas.microsoft.com/office/drawing/2014/main" id="{153FEAAE-8556-CF6D-B262-5232DB3AC80C}"/>
              </a:ext>
            </a:extLst>
          </p:cNvPr>
          <p:cNvSpPr txBox="1"/>
          <p:nvPr/>
        </p:nvSpPr>
        <p:spPr>
          <a:xfrm>
            <a:off x="13334266" y="3190558"/>
            <a:ext cx="4366401" cy="1292662"/>
          </a:xfrm>
          <a:prstGeom prst="rect">
            <a:avLst/>
          </a:prstGeom>
          <a:noFill/>
        </p:spPr>
        <p:txBody>
          <a:bodyPr wrap="square" lIns="0" tIns="0" rIns="0" bIns="0" anchor="ctr">
            <a:spAutoFit/>
          </a:bodyPr>
          <a:lstStyle/>
          <a:p>
            <a:r>
              <a:rPr lang="en-US" sz="2800" b="1" dirty="0">
                <a:solidFill>
                  <a:srgbClr val="3F6031"/>
                </a:solidFill>
                <a:latin typeface="+mj-lt"/>
                <a:ea typeface="Arial" panose="020B0604020202020204" pitchFamily="34" charset="0"/>
                <a:cs typeface="Times New Roman" panose="02020603050405020304" pitchFamily="18" charset="0"/>
              </a:rPr>
              <a:t>Análisis de las necesidades de formación</a:t>
            </a:r>
          </a:p>
          <a:p>
            <a:r>
              <a:rPr lang="en-US" sz="2800" b="1" dirty="0">
                <a:solidFill>
                  <a:srgbClr val="3F6031"/>
                </a:solidFill>
                <a:latin typeface="+mj-lt"/>
                <a:ea typeface="Arial" panose="020B0604020202020204" pitchFamily="34" charset="0"/>
                <a:cs typeface="Times New Roman" panose="02020603050405020304" pitchFamily="18" charset="0"/>
              </a:rPr>
              <a:t>Diseño de estrategias </a:t>
            </a:r>
            <a:r>
              <a:rPr lang="en-US" sz="2800" b="1" dirty="0" err="1">
                <a:solidFill>
                  <a:srgbClr val="3F6031"/>
                </a:solidFill>
                <a:latin typeface="+mj-lt"/>
                <a:ea typeface="Arial" panose="020B0604020202020204" pitchFamily="34" charset="0"/>
                <a:cs typeface="Times New Roman" panose="02020603050405020304" pitchFamily="18" charset="0"/>
              </a:rPr>
              <a:t>centradas en el alumno</a:t>
            </a:r>
          </a:p>
        </p:txBody>
      </p:sp>
      <p:cxnSp>
        <p:nvCxnSpPr>
          <p:cNvPr id="23" name="Straight Connector 24">
            <a:extLst>
              <a:ext uri="{FF2B5EF4-FFF2-40B4-BE49-F238E27FC236}">
                <a16:creationId xmlns:a16="http://schemas.microsoft.com/office/drawing/2014/main" id="{E9E3CFE3-FC45-6C27-3207-479EBF8C10CF}"/>
              </a:ext>
            </a:extLst>
          </p:cNvPr>
          <p:cNvCxnSpPr>
            <a:cxnSpLocks/>
          </p:cNvCxnSpPr>
          <p:nvPr/>
        </p:nvCxnSpPr>
        <p:spPr>
          <a:xfrm>
            <a:off x="11719212" y="4300209"/>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5F9A95EE-A86E-0652-6C7A-187D9B67350E}"/>
              </a:ext>
            </a:extLst>
          </p:cNvPr>
          <p:cNvSpPr txBox="1"/>
          <p:nvPr/>
        </p:nvSpPr>
        <p:spPr>
          <a:xfrm>
            <a:off x="152400" y="3937893"/>
            <a:ext cx="5008179" cy="1292662"/>
          </a:xfrm>
          <a:prstGeom prst="rect">
            <a:avLst/>
          </a:prstGeom>
          <a:noFill/>
        </p:spPr>
        <p:txBody>
          <a:bodyPr wrap="square" lIns="0" tIns="0" rIns="0" bIns="0" anchor="ctr">
            <a:spAutoFit/>
          </a:bodyPr>
          <a:lstStyle/>
          <a:p>
            <a:pPr algn="r"/>
            <a:r>
              <a:rPr lang="en-US" sz="2800" b="1" dirty="0">
                <a:solidFill>
                  <a:srgbClr val="FF0000"/>
                </a:solidFill>
                <a:latin typeface="+mj-lt"/>
                <a:ea typeface="Arial" panose="020B0604020202020204" pitchFamily="34" charset="0"/>
              </a:rPr>
              <a:t>Desarrollo inteligente de materiales</a:t>
            </a:r>
          </a:p>
          <a:p>
            <a:pPr algn="r"/>
            <a:r>
              <a:rPr lang="en-US" sz="2800" b="1" dirty="0">
                <a:solidFill>
                  <a:srgbClr val="FF0000"/>
                </a:solidFill>
                <a:latin typeface="+mj-lt"/>
                <a:ea typeface="Arial" panose="020B0604020202020204" pitchFamily="34" charset="0"/>
              </a:rPr>
              <a:t>Recursos multimedia</a:t>
            </a:r>
          </a:p>
          <a:p>
            <a:pPr algn="r"/>
            <a:r>
              <a:rPr lang="en-US" sz="2800" b="1" dirty="0">
                <a:solidFill>
                  <a:srgbClr val="FF0000"/>
                </a:solidFill>
                <a:latin typeface="+mj-lt"/>
                <a:ea typeface="Arial" panose="020B0604020202020204" pitchFamily="34" charset="0"/>
              </a:rPr>
              <a:t>Materiales interactivos</a:t>
            </a:r>
          </a:p>
        </p:txBody>
      </p:sp>
      <p:cxnSp>
        <p:nvCxnSpPr>
          <p:cNvPr id="25" name="Straight Connector 25">
            <a:extLst>
              <a:ext uri="{FF2B5EF4-FFF2-40B4-BE49-F238E27FC236}">
                <a16:creationId xmlns:a16="http://schemas.microsoft.com/office/drawing/2014/main" id="{F8068260-8773-1CC0-A3A3-463B97E12911}"/>
              </a:ext>
            </a:extLst>
          </p:cNvPr>
          <p:cNvCxnSpPr>
            <a:cxnSpLocks/>
          </p:cNvCxnSpPr>
          <p:nvPr/>
        </p:nvCxnSpPr>
        <p:spPr>
          <a:xfrm rot="10800000">
            <a:off x="5357836" y="5427513"/>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47FB5727-4AA5-28CE-AC85-79D350BDE385}"/>
              </a:ext>
            </a:extLst>
          </p:cNvPr>
          <p:cNvSpPr txBox="1"/>
          <p:nvPr/>
        </p:nvSpPr>
        <p:spPr>
          <a:xfrm>
            <a:off x="13255418" y="6389458"/>
            <a:ext cx="4816111" cy="1292662"/>
          </a:xfrm>
          <a:prstGeom prst="rect">
            <a:avLst/>
          </a:prstGeom>
          <a:noFill/>
        </p:spPr>
        <p:txBody>
          <a:bodyPr wrap="square" lIns="0" tIns="0" rIns="0" bIns="0" anchor="ctr">
            <a:spAutoFit/>
          </a:bodyPr>
          <a:lstStyle/>
          <a:p>
            <a:r>
              <a:rPr lang="en-US" sz="2800" b="1" dirty="0">
                <a:solidFill>
                  <a:srgbClr val="569938"/>
                </a:solidFill>
                <a:latin typeface="+mj-lt"/>
                <a:ea typeface="Arial" panose="020B0604020202020204" pitchFamily="34" charset="0"/>
              </a:rPr>
              <a:t>Desarrollo de materiales didácticos</a:t>
            </a:r>
          </a:p>
          <a:p>
            <a:r>
              <a:rPr lang="en-US" sz="2800" b="1" dirty="0">
                <a:solidFill>
                  <a:srgbClr val="569938"/>
                </a:solidFill>
                <a:latin typeface="+mj-lt"/>
                <a:ea typeface="Arial" panose="020B0604020202020204" pitchFamily="34" charset="0"/>
              </a:rPr>
              <a:t>Recursos adaptables</a:t>
            </a:r>
          </a:p>
          <a:p>
            <a:r>
              <a:rPr lang="en-US" sz="2800" b="1" dirty="0">
                <a:solidFill>
                  <a:srgbClr val="569938"/>
                </a:solidFill>
                <a:latin typeface="+mj-lt"/>
                <a:ea typeface="Arial" panose="020B0604020202020204" pitchFamily="34" charset="0"/>
              </a:rPr>
              <a:t>Apoyo a diferentes estilos de aprendizaje</a:t>
            </a:r>
          </a:p>
        </p:txBody>
      </p:sp>
      <p:cxnSp>
        <p:nvCxnSpPr>
          <p:cNvPr id="27" name="Straight Connector 29">
            <a:extLst>
              <a:ext uri="{FF2B5EF4-FFF2-40B4-BE49-F238E27FC236}">
                <a16:creationId xmlns:a16="http://schemas.microsoft.com/office/drawing/2014/main" id="{BB5FB752-7982-F5EC-183A-EEB1EA507C9E}"/>
              </a:ext>
            </a:extLst>
          </p:cNvPr>
          <p:cNvCxnSpPr>
            <a:cxnSpLocks/>
          </p:cNvCxnSpPr>
          <p:nvPr/>
        </p:nvCxnSpPr>
        <p:spPr>
          <a:xfrm>
            <a:off x="11719212" y="6554817"/>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C68792A-3950-0D40-0A91-0CB76A43EC68}"/>
              </a:ext>
            </a:extLst>
          </p:cNvPr>
          <p:cNvSpPr txBox="1"/>
          <p:nvPr/>
        </p:nvSpPr>
        <p:spPr>
          <a:xfrm>
            <a:off x="530776" y="7688528"/>
            <a:ext cx="4629803" cy="1523494"/>
          </a:xfrm>
          <a:prstGeom prst="rect">
            <a:avLst/>
          </a:prstGeom>
          <a:noFill/>
        </p:spPr>
        <p:txBody>
          <a:bodyPr wrap="square" lIns="0" tIns="0" rIns="0" bIns="0" anchor="ctr">
            <a:spAutoFit/>
          </a:bodyPr>
          <a:lstStyle/>
          <a:p>
            <a:pPr algn="r"/>
            <a:r>
              <a:rPr lang="en-US" sz="2800" b="1" dirty="0">
                <a:solidFill>
                  <a:srgbClr val="04A6C2"/>
                </a:solidFill>
                <a:latin typeface="+mj-lt"/>
                <a:ea typeface="Arial" panose="020B0604020202020204" pitchFamily="34" charset="0"/>
              </a:rPr>
              <a:t>Itinerarios formativos</a:t>
            </a:r>
          </a:p>
          <a:p>
            <a:pPr algn="r"/>
            <a:r>
              <a:rPr lang="en-US" sz="2800" b="1" dirty="0">
                <a:solidFill>
                  <a:srgbClr val="04A6C2"/>
                </a:solidFill>
                <a:latin typeface="+mj-lt"/>
                <a:ea typeface="Arial" panose="020B0604020202020204" pitchFamily="34" charset="0"/>
              </a:rPr>
              <a:t>Progresión paso a paso</a:t>
            </a:r>
          </a:p>
          <a:p>
            <a:pPr algn="r"/>
            <a:r>
              <a:rPr lang="en-US" sz="2800" b="1" dirty="0">
                <a:solidFill>
                  <a:srgbClr val="04A6C2"/>
                </a:solidFill>
                <a:latin typeface="+mj-lt"/>
                <a:ea typeface="Arial" panose="020B0604020202020204" pitchFamily="34" charset="0"/>
              </a:rPr>
              <a:t>	Alineación con los estándares</a:t>
            </a:r>
          </a:p>
          <a:p>
            <a:pPr algn="r"/>
            <a:r>
              <a:rPr lang="en-US" sz="1500" dirty="0">
                <a:solidFill>
                  <a:schemeClr val="tx1">
                    <a:lumMod val="75000"/>
                    <a:lumOff val="25000"/>
                  </a:schemeClr>
                </a:solidFill>
                <a:latin typeface="+mj-lt"/>
                <a:cs typeface="Mongolian Baiti" panose="03000500000000000000" pitchFamily="66" charset="0"/>
              </a:rPr>
              <a:t>. </a:t>
            </a:r>
          </a:p>
        </p:txBody>
      </p:sp>
      <p:cxnSp>
        <p:nvCxnSpPr>
          <p:cNvPr id="29" name="Straight Connector 51">
            <a:extLst>
              <a:ext uri="{FF2B5EF4-FFF2-40B4-BE49-F238E27FC236}">
                <a16:creationId xmlns:a16="http://schemas.microsoft.com/office/drawing/2014/main" id="{2F4E98A5-D8C2-6407-1E99-6677B916D40B}"/>
              </a:ext>
            </a:extLst>
          </p:cNvPr>
          <p:cNvCxnSpPr>
            <a:cxnSpLocks/>
          </p:cNvCxnSpPr>
          <p:nvPr/>
        </p:nvCxnSpPr>
        <p:spPr>
          <a:xfrm rot="10800000">
            <a:off x="5357836" y="7682120"/>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91028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F73B3-EE84-7C83-7CEA-0FFAC81205B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BA699F7-7E9B-BC87-0290-F419D7459BB0}"/>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ECE4DDD-577B-87E1-0BFF-CA5B32A7DBAF}"/>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79E91AEE-D3E0-E73A-A402-9AD60E483BFE}"/>
              </a:ext>
            </a:extLst>
          </p:cNvPr>
          <p:cNvSpPr txBox="1"/>
          <p:nvPr/>
        </p:nvSpPr>
        <p:spPr>
          <a:xfrm>
            <a:off x="914400" y="1148176"/>
            <a:ext cx="15697200" cy="1631216"/>
          </a:xfrm>
          <a:prstGeom prst="rect">
            <a:avLst/>
          </a:prstGeom>
          <a:noFill/>
        </p:spPr>
        <p:txBody>
          <a:bodyPr wrap="square">
            <a:spAutoFit/>
          </a:bodyPr>
          <a:lstStyle/>
          <a:p>
            <a:pPr lvl="0"/>
            <a:r>
              <a:rPr lang="en-US" sz="5000" b="1" dirty="0"/>
              <a:t>Lección 7: </a:t>
            </a:r>
            <a:r>
              <a:rPr lang="en-GB" sz="5000" b="1" dirty="0"/>
              <a:t>Desarrollo de la evaluación y certificación basadas en competencias</a:t>
            </a:r>
            <a:endParaRPr lang="el-GR" sz="5000" b="1" dirty="0"/>
          </a:p>
        </p:txBody>
      </p:sp>
      <p:sp>
        <p:nvSpPr>
          <p:cNvPr id="8" name="Rectangle 3">
            <a:extLst>
              <a:ext uri="{FF2B5EF4-FFF2-40B4-BE49-F238E27FC236}">
                <a16:creationId xmlns:a16="http://schemas.microsoft.com/office/drawing/2014/main" id="{DC880FB4-1D8D-D970-724D-7B78D840846B}"/>
              </a:ext>
            </a:extLst>
          </p:cNvPr>
          <p:cNvSpPr>
            <a:spLocks noChangeArrowheads="1"/>
          </p:cNvSpPr>
          <p:nvPr/>
        </p:nvSpPr>
        <p:spPr bwMode="auto">
          <a:xfrm>
            <a:off x="7315200" y="-1709420"/>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it-IT" sz="1800" b="0" i="0" u="none" strike="noStrike" cap="none" normalizeH="0" baseline="0">
              <a:ln>
                <a:noFill/>
              </a:ln>
              <a:solidFill>
                <a:schemeClr val="tx1"/>
              </a:solidFill>
              <a:effectLst/>
              <a:latin typeface="Arial" panose="020B0604020202020204" pitchFamily="34" charset="0"/>
            </a:endParaRPr>
          </a:p>
        </p:txBody>
      </p:sp>
      <p:sp>
        <p:nvSpPr>
          <p:cNvPr id="9" name="Rectangle 4">
            <a:extLst>
              <a:ext uri="{FF2B5EF4-FFF2-40B4-BE49-F238E27FC236}">
                <a16:creationId xmlns:a16="http://schemas.microsoft.com/office/drawing/2014/main" id="{B38EC9F5-5D0E-1B52-7C8E-E32408AE3EDB}"/>
              </a:ext>
            </a:extLst>
          </p:cNvPr>
          <p:cNvSpPr>
            <a:spLocks noChangeArrowheads="1"/>
          </p:cNvSpPr>
          <p:nvPr/>
        </p:nvSpPr>
        <p:spPr bwMode="auto">
          <a:xfrm>
            <a:off x="7543800" y="-1252220"/>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12" name="CasellaDiTesto 11">
            <a:extLst>
              <a:ext uri="{FF2B5EF4-FFF2-40B4-BE49-F238E27FC236}">
                <a16:creationId xmlns:a16="http://schemas.microsoft.com/office/drawing/2014/main" id="{761E7892-5225-B715-7F9E-CAACF15C6AA4}"/>
              </a:ext>
            </a:extLst>
          </p:cNvPr>
          <p:cNvSpPr txBox="1"/>
          <p:nvPr/>
        </p:nvSpPr>
        <p:spPr>
          <a:xfrm>
            <a:off x="4191000" y="4869331"/>
            <a:ext cx="14931188" cy="1466555"/>
          </a:xfrm>
          <a:prstGeom prst="rect">
            <a:avLst/>
          </a:prstGeom>
          <a:noFill/>
        </p:spPr>
        <p:txBody>
          <a:bodyPr wrap="square">
            <a:spAutoFit/>
          </a:bodyPr>
          <a:lstStyle/>
          <a:p>
            <a:pPr marL="571500" lvl="0" indent="-571500">
              <a:lnSpc>
                <a:spcPct val="115000"/>
              </a:lnSpc>
              <a:buFont typeface="Arial" panose="020B0604020202020204" pitchFamily="34" charset="0"/>
              <a:buChar char="•"/>
              <a:tabLst>
                <a:tab pos="228600" algn="l"/>
              </a:tabLst>
            </a:pPr>
            <a:r>
              <a:rPr lang="en-US" sz="4000" dirty="0">
                <a:effectLst/>
                <a:latin typeface="Calibri" panose="020F0502020204030204" pitchFamily="34" charset="0"/>
                <a:ea typeface="MS Mincho" panose="02020609040205080304" pitchFamily="49" charset="-128"/>
                <a:cs typeface="Calibri" panose="020F0502020204030204" pitchFamily="34" charset="0"/>
              </a:rPr>
              <a:t>Formativa frente a sumativa</a:t>
            </a:r>
          </a:p>
          <a:p>
            <a:pPr marL="571500" lvl="0" indent="-571500">
              <a:lnSpc>
                <a:spcPct val="115000"/>
              </a:lnSpc>
              <a:buFont typeface="Arial" panose="020B0604020202020204" pitchFamily="34" charset="0"/>
              <a:buChar char="•"/>
              <a:tabLst>
                <a:tab pos="228600" algn="l"/>
              </a:tabLst>
            </a:pPr>
            <a:r>
              <a:rPr lang="en-US" sz="4000" dirty="0">
                <a:effectLst/>
                <a:latin typeface="Calibri" panose="020F0502020204030204" pitchFamily="34" charset="0"/>
                <a:ea typeface="MS Mincho" panose="02020609040205080304" pitchFamily="49" charset="-128"/>
                <a:cs typeface="Calibri" panose="020F0502020204030204" pitchFamily="34" charset="0"/>
              </a:rPr>
              <a:t>Feedback frente a certificación</a:t>
            </a:r>
            <a:endParaRPr lang="it-IT" sz="4000" dirty="0">
              <a:effectLst/>
              <a:latin typeface="Calibri" panose="020F0502020204030204" pitchFamily="34" charset="0"/>
              <a:ea typeface="MS Mincho" panose="02020609040205080304" pitchFamily="49" charset="-128"/>
              <a:cs typeface="Calibri" panose="020F0502020204030204" pitchFamily="34" charset="0"/>
            </a:endParaRPr>
          </a:p>
        </p:txBody>
      </p:sp>
      <p:pic>
        <p:nvPicPr>
          <p:cNvPr id="4" name="Γραφικό 3">
            <a:extLst>
              <a:ext uri="{FF2B5EF4-FFF2-40B4-BE49-F238E27FC236}">
                <a16:creationId xmlns:a16="http://schemas.microsoft.com/office/drawing/2014/main" id="{5741CCC6-6445-7AED-F118-B68DD429B84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381000" y="3697609"/>
            <a:ext cx="3810000" cy="3810000"/>
          </a:xfrm>
          <a:prstGeom prst="rect">
            <a:avLst/>
          </a:prstGeom>
        </p:spPr>
      </p:pic>
    </p:spTree>
    <p:extLst>
      <p:ext uri="{BB962C8B-B14F-4D97-AF65-F5344CB8AC3E}">
        <p14:creationId xmlns:p14="http://schemas.microsoft.com/office/powerpoint/2010/main" val="40402677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E7956-6ECD-D90E-CA54-779D7F309FD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541767B-4DC6-2919-8634-2C46C6799291}"/>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84F86070-CA15-BA97-E140-E2EE58D3753E}"/>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9221736A-6F16-864A-EEE9-B0F137354AE5}"/>
              </a:ext>
            </a:extLst>
          </p:cNvPr>
          <p:cNvSpPr txBox="1"/>
          <p:nvPr/>
        </p:nvSpPr>
        <p:spPr>
          <a:xfrm>
            <a:off x="0" y="990712"/>
            <a:ext cx="16687800" cy="923330"/>
          </a:xfrm>
          <a:prstGeom prst="rect">
            <a:avLst/>
          </a:prstGeom>
          <a:noFill/>
        </p:spPr>
        <p:txBody>
          <a:bodyPr wrap="square">
            <a:spAutoFit/>
          </a:bodyPr>
          <a:lstStyle/>
          <a:p>
            <a:pPr lvl="0" algn="r"/>
            <a:r>
              <a:rPr lang="en-IE" sz="5400" b="1" dirty="0"/>
              <a:t>Métodos de evaluación</a:t>
            </a:r>
            <a:endParaRPr lang="el-GR" sz="5000" b="1" dirty="0"/>
          </a:p>
        </p:txBody>
      </p:sp>
      <p:sp>
        <p:nvSpPr>
          <p:cNvPr id="7" name="Freeform: Shape 5">
            <a:extLst>
              <a:ext uri="{FF2B5EF4-FFF2-40B4-BE49-F238E27FC236}">
                <a16:creationId xmlns:a16="http://schemas.microsoft.com/office/drawing/2014/main" id="{6A6EEFA2-DD86-6F50-CA98-388E17897A61}"/>
              </a:ext>
            </a:extLst>
          </p:cNvPr>
          <p:cNvSpPr/>
          <p:nvPr/>
        </p:nvSpPr>
        <p:spPr>
          <a:xfrm>
            <a:off x="3140917" y="4294182"/>
            <a:ext cx="6862818" cy="1944516"/>
          </a:xfrm>
          <a:custGeom>
            <a:avLst/>
            <a:gdLst>
              <a:gd name="connsiteX0" fmla="*/ -205 w 5981700"/>
              <a:gd name="connsiteY0" fmla="*/ 1124804 h 1694860"/>
              <a:gd name="connsiteX1" fmla="*/ -205 w 5981700"/>
              <a:gd name="connsiteY1" fmla="*/ 569687 h 1694860"/>
              <a:gd name="connsiteX2" fmla="*/ 569695 w 5981700"/>
              <a:gd name="connsiteY2" fmla="*/ -175 h 1694860"/>
              <a:gd name="connsiteX3" fmla="*/ 602347 w 5981700"/>
              <a:gd name="connsiteY3" fmla="*/ 758 h 1694860"/>
              <a:gd name="connsiteX4" fmla="*/ 5444190 w 5981700"/>
              <a:gd name="connsiteY4" fmla="*/ 278317 h 1694860"/>
              <a:gd name="connsiteX5" fmla="*/ 5981495 w 5981700"/>
              <a:gd name="connsiteY5" fmla="*/ 847245 h 1694860"/>
              <a:gd name="connsiteX6" fmla="*/ 5981495 w 5981700"/>
              <a:gd name="connsiteY6" fmla="*/ 847245 h 1694860"/>
              <a:gd name="connsiteX7" fmla="*/ 5444190 w 5981700"/>
              <a:gd name="connsiteY7" fmla="*/ 1416174 h 1694860"/>
              <a:gd name="connsiteX8" fmla="*/ 602347 w 5981700"/>
              <a:gd name="connsiteY8" fmla="*/ 1693732 h 1694860"/>
              <a:gd name="connsiteX9" fmla="*/ 729 w 5981700"/>
              <a:gd name="connsiteY9" fmla="*/ 1157455 h 1694860"/>
              <a:gd name="connsiteX10" fmla="*/ -205 w 5981700"/>
              <a:gd name="connsiteY10" fmla="*/ 1124804 h 1694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81700" h="1694860">
                <a:moveTo>
                  <a:pt x="-205" y="1124804"/>
                </a:moveTo>
                <a:lnTo>
                  <a:pt x="-205" y="569687"/>
                </a:lnTo>
                <a:cubicBezTo>
                  <a:pt x="-195" y="254952"/>
                  <a:pt x="254951" y="-184"/>
                  <a:pt x="569695" y="-175"/>
                </a:cubicBezTo>
                <a:cubicBezTo>
                  <a:pt x="580582" y="-175"/>
                  <a:pt x="591469" y="130"/>
                  <a:pt x="602347" y="758"/>
                </a:cubicBezTo>
                <a:lnTo>
                  <a:pt x="5444190" y="278317"/>
                </a:lnTo>
                <a:cubicBezTo>
                  <a:pt x="5745771" y="295586"/>
                  <a:pt x="5981486" y="545169"/>
                  <a:pt x="5981495" y="847245"/>
                </a:cubicBezTo>
                <a:lnTo>
                  <a:pt x="5981495" y="847245"/>
                </a:lnTo>
                <a:cubicBezTo>
                  <a:pt x="5981486" y="1149321"/>
                  <a:pt x="5745771" y="1398905"/>
                  <a:pt x="5444190" y="1416174"/>
                </a:cubicBezTo>
                <a:lnTo>
                  <a:pt x="602347" y="1693732"/>
                </a:lnTo>
                <a:cubicBezTo>
                  <a:pt x="288126" y="1711772"/>
                  <a:pt x="18778" y="1471676"/>
                  <a:pt x="729" y="1157455"/>
                </a:cubicBezTo>
                <a:cubicBezTo>
                  <a:pt x="109" y="1146587"/>
                  <a:pt x="-205" y="1135700"/>
                  <a:pt x="-205" y="1124804"/>
                </a:cubicBezTo>
                <a:close/>
              </a:path>
            </a:pathLst>
          </a:custGeom>
          <a:solidFill>
            <a:srgbClr val="3F6031"/>
          </a:solidFill>
          <a:ln w="9525" cap="flat">
            <a:noFill/>
            <a:prstDash val="solid"/>
            <a:miter/>
          </a:ln>
        </p:spPr>
        <p:txBody>
          <a:bodyPr rtlCol="0" anchor="ctr"/>
          <a:lstStyle/>
          <a:p>
            <a:endParaRPr lang="en-US" sz="3500">
              <a:solidFill>
                <a:schemeClr val="bg1"/>
              </a:solidFill>
              <a:latin typeface="+mj-lt"/>
            </a:endParaRPr>
          </a:p>
        </p:txBody>
      </p:sp>
      <p:sp>
        <p:nvSpPr>
          <p:cNvPr id="8" name="Freeform: Shape 6">
            <a:extLst>
              <a:ext uri="{FF2B5EF4-FFF2-40B4-BE49-F238E27FC236}">
                <a16:creationId xmlns:a16="http://schemas.microsoft.com/office/drawing/2014/main" id="{1D9F003D-DD91-A9A6-6685-FFA95217C1D8}"/>
              </a:ext>
            </a:extLst>
          </p:cNvPr>
          <p:cNvSpPr/>
          <p:nvPr/>
        </p:nvSpPr>
        <p:spPr>
          <a:xfrm>
            <a:off x="9144000" y="5789784"/>
            <a:ext cx="6862818" cy="1944516"/>
          </a:xfrm>
          <a:custGeom>
            <a:avLst/>
            <a:gdLst>
              <a:gd name="connsiteX0" fmla="*/ 5981495 w 5981700"/>
              <a:gd name="connsiteY0" fmla="*/ 1124804 h 1694860"/>
              <a:gd name="connsiteX1" fmla="*/ 5981495 w 5981700"/>
              <a:gd name="connsiteY1" fmla="*/ 569686 h 1694860"/>
              <a:gd name="connsiteX2" fmla="*/ 5411596 w 5981700"/>
              <a:gd name="connsiteY2" fmla="*/ -175 h 1694860"/>
              <a:gd name="connsiteX3" fmla="*/ 5378944 w 5981700"/>
              <a:gd name="connsiteY3" fmla="*/ 758 h 1694860"/>
              <a:gd name="connsiteX4" fmla="*/ 537100 w 5981700"/>
              <a:gd name="connsiteY4" fmla="*/ 278317 h 1694860"/>
              <a:gd name="connsiteX5" fmla="*/ -205 w 5981700"/>
              <a:gd name="connsiteY5" fmla="*/ 847245 h 1694860"/>
              <a:gd name="connsiteX6" fmla="*/ -205 w 5981700"/>
              <a:gd name="connsiteY6" fmla="*/ 847245 h 1694860"/>
              <a:gd name="connsiteX7" fmla="*/ 537100 w 5981700"/>
              <a:gd name="connsiteY7" fmla="*/ 1416173 h 1694860"/>
              <a:gd name="connsiteX8" fmla="*/ 5378944 w 5981700"/>
              <a:gd name="connsiteY8" fmla="*/ 1693732 h 1694860"/>
              <a:gd name="connsiteX9" fmla="*/ 5980562 w 5981700"/>
              <a:gd name="connsiteY9" fmla="*/ 1157455 h 1694860"/>
              <a:gd name="connsiteX10" fmla="*/ 5981495 w 5981700"/>
              <a:gd name="connsiteY10" fmla="*/ 1124804 h 1694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81700" h="1694860">
                <a:moveTo>
                  <a:pt x="5981495" y="1124804"/>
                </a:moveTo>
                <a:lnTo>
                  <a:pt x="5981495" y="569686"/>
                </a:lnTo>
                <a:cubicBezTo>
                  <a:pt x="5981486" y="254952"/>
                  <a:pt x="5726339" y="-185"/>
                  <a:pt x="5411596" y="-175"/>
                </a:cubicBezTo>
                <a:cubicBezTo>
                  <a:pt x="5400709" y="-175"/>
                  <a:pt x="5389821" y="130"/>
                  <a:pt x="5378944" y="758"/>
                </a:cubicBezTo>
                <a:lnTo>
                  <a:pt x="537100" y="278317"/>
                </a:lnTo>
                <a:cubicBezTo>
                  <a:pt x="235520" y="295586"/>
                  <a:pt x="-195" y="545169"/>
                  <a:pt x="-205" y="847245"/>
                </a:cubicBezTo>
                <a:lnTo>
                  <a:pt x="-205" y="847245"/>
                </a:lnTo>
                <a:cubicBezTo>
                  <a:pt x="-195" y="1149321"/>
                  <a:pt x="235520" y="1398904"/>
                  <a:pt x="537100" y="1416173"/>
                </a:cubicBezTo>
                <a:lnTo>
                  <a:pt x="5378944" y="1693732"/>
                </a:lnTo>
                <a:cubicBezTo>
                  <a:pt x="5693164" y="1711772"/>
                  <a:pt x="5962512" y="1471676"/>
                  <a:pt x="5980562" y="1157455"/>
                </a:cubicBezTo>
                <a:cubicBezTo>
                  <a:pt x="5981181" y="1146587"/>
                  <a:pt x="5981495" y="1135700"/>
                  <a:pt x="5981495" y="1124804"/>
                </a:cubicBezTo>
                <a:close/>
              </a:path>
            </a:pathLst>
          </a:custGeom>
          <a:solidFill>
            <a:srgbClr val="3F6031"/>
          </a:solidFill>
          <a:ln w="9525" cap="flat">
            <a:noFill/>
            <a:prstDash val="solid"/>
            <a:miter/>
          </a:ln>
        </p:spPr>
        <p:txBody>
          <a:bodyPr rtlCol="0" anchor="ctr"/>
          <a:lstStyle/>
          <a:p>
            <a:endParaRPr lang="en-US" sz="3500">
              <a:solidFill>
                <a:schemeClr val="bg1"/>
              </a:solidFill>
              <a:latin typeface="+mj-lt"/>
            </a:endParaRPr>
          </a:p>
        </p:txBody>
      </p:sp>
      <p:sp>
        <p:nvSpPr>
          <p:cNvPr id="12" name="TextBox 11">
            <a:extLst>
              <a:ext uri="{FF2B5EF4-FFF2-40B4-BE49-F238E27FC236}">
                <a16:creationId xmlns:a16="http://schemas.microsoft.com/office/drawing/2014/main" id="{862972A2-BC6B-565E-35E2-962104DDD903}"/>
              </a:ext>
            </a:extLst>
          </p:cNvPr>
          <p:cNvSpPr txBox="1"/>
          <p:nvPr/>
        </p:nvSpPr>
        <p:spPr>
          <a:xfrm>
            <a:off x="3563200" y="4918652"/>
            <a:ext cx="4983480" cy="695575"/>
          </a:xfrm>
          <a:prstGeom prst="rect">
            <a:avLst/>
          </a:prstGeom>
          <a:noFill/>
        </p:spPr>
        <p:txBody>
          <a:bodyPr wrap="square" lIns="0" rIns="0" anchor="ctr">
            <a:spAutoFit/>
          </a:bodyPr>
          <a:lstStyle/>
          <a:p>
            <a:pPr algn="r">
              <a:lnSpc>
                <a:spcPct val="120000"/>
              </a:lnSpc>
              <a:spcBef>
                <a:spcPts val="450"/>
              </a:spcBef>
            </a:pPr>
            <a:r>
              <a:rPr lang="en-US" sz="3500" b="1" kern="100" dirty="0">
                <a:solidFill>
                  <a:schemeClr val="bg1"/>
                </a:solidFill>
                <a:latin typeface="+mj-lt"/>
                <a:ea typeface="Aptos" panose="020B0004020202020204" pitchFamily="34" charset="0"/>
                <a:cs typeface="Times New Roman" panose="02020603050405020304" pitchFamily="18" charset="0"/>
              </a:rPr>
              <a:t>Pruebas escritas, exámenes orales</a:t>
            </a:r>
            <a:endParaRPr lang="en-US" sz="3500" b="1" dirty="0">
              <a:solidFill>
                <a:schemeClr val="bg1"/>
              </a:solidFill>
              <a:latin typeface="+mj-lt"/>
            </a:endParaRPr>
          </a:p>
        </p:txBody>
      </p:sp>
      <p:sp>
        <p:nvSpPr>
          <p:cNvPr id="24" name="TextBox 23">
            <a:extLst>
              <a:ext uri="{FF2B5EF4-FFF2-40B4-BE49-F238E27FC236}">
                <a16:creationId xmlns:a16="http://schemas.microsoft.com/office/drawing/2014/main" id="{11579B1B-1320-BBC0-FF0F-13FB91BD22B5}"/>
              </a:ext>
            </a:extLst>
          </p:cNvPr>
          <p:cNvSpPr txBox="1"/>
          <p:nvPr/>
        </p:nvSpPr>
        <p:spPr>
          <a:xfrm>
            <a:off x="10425204" y="6414254"/>
            <a:ext cx="5551797" cy="695575"/>
          </a:xfrm>
          <a:prstGeom prst="rect">
            <a:avLst/>
          </a:prstGeom>
          <a:noFill/>
        </p:spPr>
        <p:txBody>
          <a:bodyPr wrap="square" lIns="0" rIns="0" anchor="ctr">
            <a:spAutoFit/>
          </a:bodyPr>
          <a:lstStyle/>
          <a:p>
            <a:pPr>
              <a:lnSpc>
                <a:spcPct val="120000"/>
              </a:lnSpc>
              <a:spcBef>
                <a:spcPts val="450"/>
              </a:spcBef>
            </a:pPr>
            <a:r>
              <a:rPr lang="en-US" sz="3500" b="1" kern="100" dirty="0">
                <a:solidFill>
                  <a:schemeClr val="bg1"/>
                </a:solidFill>
                <a:latin typeface="+mj-lt"/>
                <a:ea typeface="Aptos" panose="020B0004020202020204" pitchFamily="34" charset="0"/>
                <a:cs typeface="Times New Roman" panose="02020603050405020304" pitchFamily="18" charset="0"/>
              </a:rPr>
              <a:t>Juegos de rol, observación</a:t>
            </a:r>
            <a:endParaRPr lang="en-US" sz="3500" b="1" dirty="0">
              <a:solidFill>
                <a:schemeClr val="bg1"/>
              </a:solidFill>
              <a:latin typeface="+mj-lt"/>
            </a:endParaRPr>
          </a:p>
        </p:txBody>
      </p:sp>
    </p:spTree>
    <p:extLst>
      <p:ext uri="{BB962C8B-B14F-4D97-AF65-F5344CB8AC3E}">
        <p14:creationId xmlns:p14="http://schemas.microsoft.com/office/powerpoint/2010/main" val="850105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1DF70-6ACB-94E0-3E43-E55B53535E1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DEABD44-4C17-B658-B7E7-16713CBE309C}"/>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E6C6E955-EF25-DC19-43C3-D99C17ACCCF2}"/>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5B77923D-E51E-EDFF-72BE-31E9FCB44241}"/>
              </a:ext>
            </a:extLst>
          </p:cNvPr>
          <p:cNvSpPr txBox="1"/>
          <p:nvPr/>
        </p:nvSpPr>
        <p:spPr>
          <a:xfrm>
            <a:off x="0" y="990712"/>
            <a:ext cx="16687800" cy="923330"/>
          </a:xfrm>
          <a:prstGeom prst="rect">
            <a:avLst/>
          </a:prstGeom>
          <a:noFill/>
        </p:spPr>
        <p:txBody>
          <a:bodyPr wrap="square">
            <a:spAutoFit/>
          </a:bodyPr>
          <a:lstStyle/>
          <a:p>
            <a:pPr lvl="0" algn="r"/>
            <a:r>
              <a:rPr lang="en-US" sz="5400" b="1" dirty="0"/>
              <a:t>Retos en la era de la IA</a:t>
            </a:r>
            <a:endParaRPr lang="el-GR" sz="5000" b="1" dirty="0"/>
          </a:p>
        </p:txBody>
      </p:sp>
      <p:sp>
        <p:nvSpPr>
          <p:cNvPr id="8" name="TextBox 7">
            <a:extLst>
              <a:ext uri="{FF2B5EF4-FFF2-40B4-BE49-F238E27FC236}">
                <a16:creationId xmlns:a16="http://schemas.microsoft.com/office/drawing/2014/main" id="{692654AC-DAA9-2C2F-9C53-9608D043745D}"/>
              </a:ext>
            </a:extLst>
          </p:cNvPr>
          <p:cNvSpPr txBox="1"/>
          <p:nvPr/>
        </p:nvSpPr>
        <p:spPr>
          <a:xfrm>
            <a:off x="6248400" y="4218919"/>
            <a:ext cx="11237842" cy="1849161"/>
          </a:xfrm>
          <a:prstGeom prst="rect">
            <a:avLst/>
          </a:prstGeom>
          <a:noFill/>
        </p:spPr>
        <p:txBody>
          <a:bodyPr wrap="square">
            <a:spAutoFit/>
          </a:bodyPr>
          <a:lstStyle/>
          <a:p>
            <a:pPr marL="542925" indent="-542925">
              <a:lnSpc>
                <a:spcPct val="107000"/>
              </a:lnSpc>
              <a:spcBef>
                <a:spcPts val="1200"/>
              </a:spcBef>
              <a:spcAft>
                <a:spcPts val="1200"/>
              </a:spcAft>
              <a:buClr>
                <a:srgbClr val="3F6031"/>
              </a:buClr>
              <a:buFont typeface="Wingdings" panose="05000000000000000000" pitchFamily="2" charset="2"/>
              <a:buChar char="ü"/>
            </a:pPr>
            <a:r>
              <a:rPr lang="en-US" sz="4500" b="1" dirty="0"/>
              <a:t>Garantizar la equidad</a:t>
            </a:r>
          </a:p>
          <a:p>
            <a:pPr marL="542925" indent="-542925">
              <a:lnSpc>
                <a:spcPct val="107000"/>
              </a:lnSpc>
              <a:spcBef>
                <a:spcPts val="1200"/>
              </a:spcBef>
              <a:spcAft>
                <a:spcPts val="1200"/>
              </a:spcAft>
              <a:buClr>
                <a:srgbClr val="3F6031"/>
              </a:buClr>
              <a:buFont typeface="Wingdings" panose="05000000000000000000" pitchFamily="2" charset="2"/>
              <a:buChar char="ü"/>
            </a:pPr>
            <a:r>
              <a:rPr lang="en-US" sz="4500" b="1" dirty="0"/>
              <a:t>Evitar el uso indebido de la automatización</a:t>
            </a:r>
          </a:p>
        </p:txBody>
      </p:sp>
      <p:pic>
        <p:nvPicPr>
          <p:cNvPr id="6" name="Immagine 5">
            <a:extLst>
              <a:ext uri="{FF2B5EF4-FFF2-40B4-BE49-F238E27FC236}">
                <a16:creationId xmlns:a16="http://schemas.microsoft.com/office/drawing/2014/main" id="{464954EA-25C2-B171-95B4-5B11847C48FD}"/>
              </a:ext>
            </a:extLst>
          </p:cNvPr>
          <p:cNvPicPr>
            <a:picLocks noChangeAspect="1"/>
          </p:cNvPicPr>
          <p:nvPr/>
        </p:nvPicPr>
        <p:blipFill>
          <a:blip r:embed="rId7"/>
          <a:stretch>
            <a:fillRect/>
          </a:stretch>
        </p:blipFill>
        <p:spPr>
          <a:xfrm>
            <a:off x="1676400" y="3649811"/>
            <a:ext cx="3569937" cy="3295326"/>
          </a:xfrm>
          <a:prstGeom prst="rect">
            <a:avLst/>
          </a:prstGeom>
          <a:solidFill>
            <a:srgbClr val="3F6031"/>
          </a:solidFill>
        </p:spPr>
      </p:pic>
    </p:spTree>
    <p:extLst>
      <p:ext uri="{BB962C8B-B14F-4D97-AF65-F5344CB8AC3E}">
        <p14:creationId xmlns:p14="http://schemas.microsoft.com/office/powerpoint/2010/main" val="7021253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CA168-358B-D66F-D6C8-B9F3D9E8BCF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EFD6811-DB10-D7F8-23D4-D72C24CA8EB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EE2EDF95-B29A-D68A-9E24-1BB6F3BA5B84}"/>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F2AA45A-C733-F7F7-764E-83C9F0BC1654}"/>
              </a:ext>
            </a:extLst>
          </p:cNvPr>
          <p:cNvSpPr txBox="1"/>
          <p:nvPr/>
        </p:nvSpPr>
        <p:spPr>
          <a:xfrm>
            <a:off x="0" y="990712"/>
            <a:ext cx="16687800" cy="923330"/>
          </a:xfrm>
          <a:prstGeom prst="rect">
            <a:avLst/>
          </a:prstGeom>
          <a:noFill/>
        </p:spPr>
        <p:txBody>
          <a:bodyPr wrap="square">
            <a:spAutoFit/>
          </a:bodyPr>
          <a:lstStyle/>
          <a:p>
            <a:pPr lvl="0" algn="r"/>
            <a:r>
              <a:rPr lang="en-IE" sz="5400" b="1" dirty="0"/>
              <a:t>Reconocimiento del aprendizaje previo</a:t>
            </a:r>
            <a:endParaRPr lang="el-GR" sz="5000" b="1" dirty="0"/>
          </a:p>
        </p:txBody>
      </p:sp>
      <p:sp>
        <p:nvSpPr>
          <p:cNvPr id="11" name="TextBox 10">
            <a:extLst>
              <a:ext uri="{FF2B5EF4-FFF2-40B4-BE49-F238E27FC236}">
                <a16:creationId xmlns:a16="http://schemas.microsoft.com/office/drawing/2014/main" id="{CCDB395C-4651-D17F-4812-A484448F1FD4}"/>
              </a:ext>
            </a:extLst>
          </p:cNvPr>
          <p:cNvSpPr txBox="1"/>
          <p:nvPr/>
        </p:nvSpPr>
        <p:spPr>
          <a:xfrm>
            <a:off x="1828800" y="4914900"/>
            <a:ext cx="11237842" cy="1785104"/>
          </a:xfrm>
          <a:prstGeom prst="rect">
            <a:avLst/>
          </a:prstGeom>
          <a:noFill/>
        </p:spPr>
        <p:txBody>
          <a:bodyPr wrap="square">
            <a:spAutoFit/>
          </a:bodyPr>
          <a:lstStyle/>
          <a:p>
            <a:pPr marL="542925" indent="-542925">
              <a:spcBef>
                <a:spcPts val="1200"/>
              </a:spcBef>
              <a:spcAft>
                <a:spcPts val="1200"/>
              </a:spcAft>
              <a:buClr>
                <a:srgbClr val="3F6031"/>
              </a:buClr>
              <a:buFont typeface="Wingdings" panose="05000000000000000000" pitchFamily="2" charset="2"/>
              <a:buChar char="ü"/>
            </a:pPr>
            <a:r>
              <a:rPr lang="en-US" sz="4500" b="1" dirty="0"/>
              <a:t>Validación de competencias informales</a:t>
            </a:r>
          </a:p>
          <a:p>
            <a:pPr marL="542925" indent="-542925">
              <a:spcBef>
                <a:spcPts val="1200"/>
              </a:spcBef>
              <a:spcAft>
                <a:spcPts val="1200"/>
              </a:spcAft>
              <a:buClr>
                <a:srgbClr val="3F6031"/>
              </a:buClr>
              <a:buFont typeface="Wingdings" panose="05000000000000000000" pitchFamily="2" charset="2"/>
              <a:buChar char="ü"/>
            </a:pPr>
            <a:r>
              <a:rPr lang="en-US" sz="4500" b="1" dirty="0"/>
              <a:t>Emisión de </a:t>
            </a:r>
            <a:r>
              <a:rPr lang="en-US" sz="4500" b="1" dirty="0" err="1"/>
              <a:t>microcredenciales</a:t>
            </a:r>
            <a:endParaRPr lang="en-US" sz="4500" b="1" dirty="0"/>
          </a:p>
        </p:txBody>
      </p:sp>
      <p:pic>
        <p:nvPicPr>
          <p:cNvPr id="7" name="Γραφικό 6">
            <a:extLst>
              <a:ext uri="{FF2B5EF4-FFF2-40B4-BE49-F238E27FC236}">
                <a16:creationId xmlns:a16="http://schemas.microsoft.com/office/drawing/2014/main" id="{8E9B72A8-4831-0EEC-738C-986A51B4D2FE}"/>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531306" y="4169152"/>
            <a:ext cx="3505200" cy="3276600"/>
          </a:xfrm>
          <a:prstGeom prst="rect">
            <a:avLst/>
          </a:prstGeom>
        </p:spPr>
      </p:pic>
    </p:spTree>
    <p:extLst>
      <p:ext uri="{BB962C8B-B14F-4D97-AF65-F5344CB8AC3E}">
        <p14:creationId xmlns:p14="http://schemas.microsoft.com/office/powerpoint/2010/main" val="28783894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A29DC-F1A9-DFC1-38A8-344A32E58E5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EAEA808-96DD-C75B-743F-CB1AAD58E9A6}"/>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49237441-6785-046E-FC9A-E42E0AAD5BC5}"/>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1E9C66F-5DEA-85C5-34BD-0DD9A022A2E6}"/>
              </a:ext>
            </a:extLst>
          </p:cNvPr>
          <p:cNvSpPr txBox="1"/>
          <p:nvPr/>
        </p:nvSpPr>
        <p:spPr>
          <a:xfrm>
            <a:off x="0" y="990712"/>
            <a:ext cx="16687800" cy="923330"/>
          </a:xfrm>
          <a:prstGeom prst="rect">
            <a:avLst/>
          </a:prstGeom>
          <a:noFill/>
        </p:spPr>
        <p:txBody>
          <a:bodyPr wrap="square">
            <a:spAutoFit/>
          </a:bodyPr>
          <a:lstStyle/>
          <a:p>
            <a:pPr lvl="0" algn="r"/>
            <a:r>
              <a:rPr lang="en-US" sz="5400" b="1" dirty="0"/>
              <a:t>Estándares de calidad</a:t>
            </a:r>
            <a:endParaRPr lang="el-GR" sz="5000" b="1" dirty="0"/>
          </a:p>
        </p:txBody>
      </p:sp>
      <p:cxnSp>
        <p:nvCxnSpPr>
          <p:cNvPr id="8" name="Straight Connector 6">
            <a:extLst>
              <a:ext uri="{FF2B5EF4-FFF2-40B4-BE49-F238E27FC236}">
                <a16:creationId xmlns:a16="http://schemas.microsoft.com/office/drawing/2014/main" id="{313D4EED-142D-0D0C-A2E6-B42EE5A0B777}"/>
              </a:ext>
            </a:extLst>
          </p:cNvPr>
          <p:cNvCxnSpPr/>
          <p:nvPr/>
        </p:nvCxnSpPr>
        <p:spPr>
          <a:xfrm>
            <a:off x="6068137" y="6517812"/>
            <a:ext cx="0" cy="758084"/>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55">
            <a:extLst>
              <a:ext uri="{FF2B5EF4-FFF2-40B4-BE49-F238E27FC236}">
                <a16:creationId xmlns:a16="http://schemas.microsoft.com/office/drawing/2014/main" id="{AE7A30F1-07BA-5246-2127-B5D9427D8FA9}"/>
              </a:ext>
            </a:extLst>
          </p:cNvPr>
          <p:cNvCxnSpPr/>
          <p:nvPr/>
        </p:nvCxnSpPr>
        <p:spPr>
          <a:xfrm>
            <a:off x="12737743" y="6517812"/>
            <a:ext cx="0" cy="758084"/>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 name="Freeform 854">
            <a:extLst>
              <a:ext uri="{FF2B5EF4-FFF2-40B4-BE49-F238E27FC236}">
                <a16:creationId xmlns:a16="http://schemas.microsoft.com/office/drawing/2014/main" id="{207F5D93-62DE-0E60-7205-FDE03E941AEE}"/>
              </a:ext>
            </a:extLst>
          </p:cNvPr>
          <p:cNvSpPr>
            <a:spLocks/>
          </p:cNvSpPr>
          <p:nvPr/>
        </p:nvSpPr>
        <p:spPr bwMode="auto">
          <a:xfrm>
            <a:off x="10965338" y="2716507"/>
            <a:ext cx="3544813" cy="3830596"/>
          </a:xfrm>
          <a:custGeom>
            <a:avLst/>
            <a:gdLst>
              <a:gd name="T0" fmla="*/ 997 w 1958"/>
              <a:gd name="T1" fmla="*/ 5 h 2134"/>
              <a:gd name="T2" fmla="*/ 1207 w 1958"/>
              <a:gd name="T3" fmla="*/ 47 h 2134"/>
              <a:gd name="T4" fmla="*/ 1398 w 1958"/>
              <a:gd name="T5" fmla="*/ 129 h 2134"/>
              <a:gd name="T6" fmla="*/ 1569 w 1958"/>
              <a:gd name="T7" fmla="*/ 243 h 2134"/>
              <a:gd name="T8" fmla="*/ 1712 w 1958"/>
              <a:gd name="T9" fmla="*/ 388 h 2134"/>
              <a:gd name="T10" fmla="*/ 1828 w 1958"/>
              <a:gd name="T11" fmla="*/ 557 h 2134"/>
              <a:gd name="T12" fmla="*/ 1908 w 1958"/>
              <a:gd name="T13" fmla="*/ 750 h 2134"/>
              <a:gd name="T14" fmla="*/ 1952 w 1958"/>
              <a:gd name="T15" fmla="*/ 958 h 2134"/>
              <a:gd name="T16" fmla="*/ 1952 w 1958"/>
              <a:gd name="T17" fmla="*/ 1176 h 2134"/>
              <a:gd name="T18" fmla="*/ 1908 w 1958"/>
              <a:gd name="T19" fmla="*/ 1384 h 2134"/>
              <a:gd name="T20" fmla="*/ 1828 w 1958"/>
              <a:gd name="T21" fmla="*/ 1576 h 2134"/>
              <a:gd name="T22" fmla="*/ 1712 w 1958"/>
              <a:gd name="T23" fmla="*/ 1745 h 2134"/>
              <a:gd name="T24" fmla="*/ 1569 w 1958"/>
              <a:gd name="T25" fmla="*/ 1891 h 2134"/>
              <a:gd name="T26" fmla="*/ 1398 w 1958"/>
              <a:gd name="T27" fmla="*/ 2006 h 2134"/>
              <a:gd name="T28" fmla="*/ 1207 w 1958"/>
              <a:gd name="T29" fmla="*/ 2087 h 2134"/>
              <a:gd name="T30" fmla="*/ 997 w 1958"/>
              <a:gd name="T31" fmla="*/ 2128 h 2134"/>
              <a:gd name="T32" fmla="*/ 779 w 1958"/>
              <a:gd name="T33" fmla="*/ 2128 h 2134"/>
              <a:gd name="T34" fmla="*/ 569 w 1958"/>
              <a:gd name="T35" fmla="*/ 2085 h 2134"/>
              <a:gd name="T36" fmla="*/ 377 w 1958"/>
              <a:gd name="T37" fmla="*/ 2004 h 2134"/>
              <a:gd name="T38" fmla="*/ 206 w 1958"/>
              <a:gd name="T39" fmla="*/ 1887 h 2134"/>
              <a:gd name="T40" fmla="*/ 61 w 1958"/>
              <a:gd name="T41" fmla="*/ 1741 h 2134"/>
              <a:gd name="T42" fmla="*/ 8 w 1958"/>
              <a:gd name="T43" fmla="*/ 1643 h 2134"/>
              <a:gd name="T44" fmla="*/ 57 w 1958"/>
              <a:gd name="T45" fmla="*/ 1686 h 2134"/>
              <a:gd name="T46" fmla="*/ 155 w 1958"/>
              <a:gd name="T47" fmla="*/ 1802 h 2134"/>
              <a:gd name="T48" fmla="*/ 314 w 1958"/>
              <a:gd name="T49" fmla="*/ 1932 h 2134"/>
              <a:gd name="T50" fmla="*/ 491 w 1958"/>
              <a:gd name="T51" fmla="*/ 2026 h 2134"/>
              <a:gd name="T52" fmla="*/ 685 w 1958"/>
              <a:gd name="T53" fmla="*/ 2085 h 2134"/>
              <a:gd name="T54" fmla="*/ 889 w 1958"/>
              <a:gd name="T55" fmla="*/ 2105 h 2134"/>
              <a:gd name="T56" fmla="*/ 1094 w 1958"/>
              <a:gd name="T57" fmla="*/ 2085 h 2134"/>
              <a:gd name="T58" fmla="*/ 1286 w 1958"/>
              <a:gd name="T59" fmla="*/ 2026 h 2134"/>
              <a:gd name="T60" fmla="*/ 1465 w 1958"/>
              <a:gd name="T61" fmla="*/ 1932 h 2134"/>
              <a:gd name="T62" fmla="*/ 1624 w 1958"/>
              <a:gd name="T63" fmla="*/ 1802 h 2134"/>
              <a:gd name="T64" fmla="*/ 1753 w 1958"/>
              <a:gd name="T65" fmla="*/ 1643 h 2134"/>
              <a:gd name="T66" fmla="*/ 1850 w 1958"/>
              <a:gd name="T67" fmla="*/ 1464 h 2134"/>
              <a:gd name="T68" fmla="*/ 1908 w 1958"/>
              <a:gd name="T69" fmla="*/ 1272 h 2134"/>
              <a:gd name="T70" fmla="*/ 1928 w 1958"/>
              <a:gd name="T71" fmla="*/ 1068 h 2134"/>
              <a:gd name="T72" fmla="*/ 1908 w 1958"/>
              <a:gd name="T73" fmla="*/ 864 h 2134"/>
              <a:gd name="T74" fmla="*/ 1850 w 1958"/>
              <a:gd name="T75" fmla="*/ 669 h 2134"/>
              <a:gd name="T76" fmla="*/ 1753 w 1958"/>
              <a:gd name="T77" fmla="*/ 490 h 2134"/>
              <a:gd name="T78" fmla="*/ 1624 w 1958"/>
              <a:gd name="T79" fmla="*/ 333 h 2134"/>
              <a:gd name="T80" fmla="*/ 1465 w 1958"/>
              <a:gd name="T81" fmla="*/ 202 h 2134"/>
              <a:gd name="T82" fmla="*/ 1286 w 1958"/>
              <a:gd name="T83" fmla="*/ 108 h 2134"/>
              <a:gd name="T84" fmla="*/ 1094 w 1958"/>
              <a:gd name="T85" fmla="*/ 49 h 2134"/>
              <a:gd name="T86" fmla="*/ 889 w 1958"/>
              <a:gd name="T87" fmla="*/ 29 h 2134"/>
              <a:gd name="T88" fmla="*/ 685 w 1958"/>
              <a:gd name="T89" fmla="*/ 49 h 2134"/>
              <a:gd name="T90" fmla="*/ 493 w 1958"/>
              <a:gd name="T91" fmla="*/ 106 h 2134"/>
              <a:gd name="T92" fmla="*/ 316 w 1958"/>
              <a:gd name="T93" fmla="*/ 202 h 2134"/>
              <a:gd name="T94" fmla="*/ 281 w 1958"/>
              <a:gd name="T95" fmla="*/ 312 h 2134"/>
              <a:gd name="T96" fmla="*/ 169 w 1958"/>
              <a:gd name="T97" fmla="*/ 190 h 2134"/>
              <a:gd name="T98" fmla="*/ 296 w 1958"/>
              <a:gd name="T99" fmla="*/ 178 h 2134"/>
              <a:gd name="T100" fmla="*/ 477 w 1958"/>
              <a:gd name="T101" fmla="*/ 82 h 2134"/>
              <a:gd name="T102" fmla="*/ 675 w 1958"/>
              <a:gd name="T103" fmla="*/ 21 h 2134"/>
              <a:gd name="T104" fmla="*/ 889 w 1958"/>
              <a:gd name="T105" fmla="*/ 0 h 2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58" h="2134">
                <a:moveTo>
                  <a:pt x="889" y="0"/>
                </a:moveTo>
                <a:lnTo>
                  <a:pt x="997" y="5"/>
                </a:lnTo>
                <a:lnTo>
                  <a:pt x="1103" y="21"/>
                </a:lnTo>
                <a:lnTo>
                  <a:pt x="1207" y="47"/>
                </a:lnTo>
                <a:lnTo>
                  <a:pt x="1304" y="84"/>
                </a:lnTo>
                <a:lnTo>
                  <a:pt x="1398" y="129"/>
                </a:lnTo>
                <a:lnTo>
                  <a:pt x="1486" y="182"/>
                </a:lnTo>
                <a:lnTo>
                  <a:pt x="1569" y="243"/>
                </a:lnTo>
                <a:lnTo>
                  <a:pt x="1643" y="312"/>
                </a:lnTo>
                <a:lnTo>
                  <a:pt x="1712" y="388"/>
                </a:lnTo>
                <a:lnTo>
                  <a:pt x="1775" y="471"/>
                </a:lnTo>
                <a:lnTo>
                  <a:pt x="1828" y="557"/>
                </a:lnTo>
                <a:lnTo>
                  <a:pt x="1873" y="652"/>
                </a:lnTo>
                <a:lnTo>
                  <a:pt x="1908" y="750"/>
                </a:lnTo>
                <a:lnTo>
                  <a:pt x="1934" y="852"/>
                </a:lnTo>
                <a:lnTo>
                  <a:pt x="1952" y="958"/>
                </a:lnTo>
                <a:lnTo>
                  <a:pt x="1958" y="1068"/>
                </a:lnTo>
                <a:lnTo>
                  <a:pt x="1952" y="1176"/>
                </a:lnTo>
                <a:lnTo>
                  <a:pt x="1934" y="1282"/>
                </a:lnTo>
                <a:lnTo>
                  <a:pt x="1908" y="1384"/>
                </a:lnTo>
                <a:lnTo>
                  <a:pt x="1873" y="1482"/>
                </a:lnTo>
                <a:lnTo>
                  <a:pt x="1828" y="1576"/>
                </a:lnTo>
                <a:lnTo>
                  <a:pt x="1775" y="1665"/>
                </a:lnTo>
                <a:lnTo>
                  <a:pt x="1712" y="1745"/>
                </a:lnTo>
                <a:lnTo>
                  <a:pt x="1643" y="1822"/>
                </a:lnTo>
                <a:lnTo>
                  <a:pt x="1569" y="1891"/>
                </a:lnTo>
                <a:lnTo>
                  <a:pt x="1486" y="1951"/>
                </a:lnTo>
                <a:lnTo>
                  <a:pt x="1398" y="2006"/>
                </a:lnTo>
                <a:lnTo>
                  <a:pt x="1304" y="2050"/>
                </a:lnTo>
                <a:lnTo>
                  <a:pt x="1207" y="2087"/>
                </a:lnTo>
                <a:lnTo>
                  <a:pt x="1103" y="2112"/>
                </a:lnTo>
                <a:lnTo>
                  <a:pt x="997" y="2128"/>
                </a:lnTo>
                <a:lnTo>
                  <a:pt x="889" y="2134"/>
                </a:lnTo>
                <a:lnTo>
                  <a:pt x="779" y="2128"/>
                </a:lnTo>
                <a:lnTo>
                  <a:pt x="673" y="2112"/>
                </a:lnTo>
                <a:lnTo>
                  <a:pt x="569" y="2085"/>
                </a:lnTo>
                <a:lnTo>
                  <a:pt x="471" y="2050"/>
                </a:lnTo>
                <a:lnTo>
                  <a:pt x="377" y="2004"/>
                </a:lnTo>
                <a:lnTo>
                  <a:pt x="288" y="1949"/>
                </a:lnTo>
                <a:lnTo>
                  <a:pt x="206" y="1887"/>
                </a:lnTo>
                <a:lnTo>
                  <a:pt x="131" y="1818"/>
                </a:lnTo>
                <a:lnTo>
                  <a:pt x="61" y="1741"/>
                </a:lnTo>
                <a:lnTo>
                  <a:pt x="0" y="1659"/>
                </a:lnTo>
                <a:lnTo>
                  <a:pt x="8" y="1643"/>
                </a:lnTo>
                <a:lnTo>
                  <a:pt x="14" y="1625"/>
                </a:lnTo>
                <a:lnTo>
                  <a:pt x="57" y="1686"/>
                </a:lnTo>
                <a:lnTo>
                  <a:pt x="104" y="1745"/>
                </a:lnTo>
                <a:lnTo>
                  <a:pt x="155" y="1802"/>
                </a:lnTo>
                <a:lnTo>
                  <a:pt x="232" y="1871"/>
                </a:lnTo>
                <a:lnTo>
                  <a:pt x="314" y="1932"/>
                </a:lnTo>
                <a:lnTo>
                  <a:pt x="400" y="1983"/>
                </a:lnTo>
                <a:lnTo>
                  <a:pt x="491" y="2026"/>
                </a:lnTo>
                <a:lnTo>
                  <a:pt x="587" y="2061"/>
                </a:lnTo>
                <a:lnTo>
                  <a:pt x="685" y="2085"/>
                </a:lnTo>
                <a:lnTo>
                  <a:pt x="785" y="2101"/>
                </a:lnTo>
                <a:lnTo>
                  <a:pt x="889" y="2105"/>
                </a:lnTo>
                <a:lnTo>
                  <a:pt x="991" y="2101"/>
                </a:lnTo>
                <a:lnTo>
                  <a:pt x="1094" y="2085"/>
                </a:lnTo>
                <a:lnTo>
                  <a:pt x="1192" y="2061"/>
                </a:lnTo>
                <a:lnTo>
                  <a:pt x="1286" y="2026"/>
                </a:lnTo>
                <a:lnTo>
                  <a:pt x="1378" y="1983"/>
                </a:lnTo>
                <a:lnTo>
                  <a:pt x="1465" y="1932"/>
                </a:lnTo>
                <a:lnTo>
                  <a:pt x="1547" y="1871"/>
                </a:lnTo>
                <a:lnTo>
                  <a:pt x="1624" y="1802"/>
                </a:lnTo>
                <a:lnTo>
                  <a:pt x="1692" y="1726"/>
                </a:lnTo>
                <a:lnTo>
                  <a:pt x="1753" y="1643"/>
                </a:lnTo>
                <a:lnTo>
                  <a:pt x="1806" y="1557"/>
                </a:lnTo>
                <a:lnTo>
                  <a:pt x="1850" y="1464"/>
                </a:lnTo>
                <a:lnTo>
                  <a:pt x="1883" y="1370"/>
                </a:lnTo>
                <a:lnTo>
                  <a:pt x="1908" y="1272"/>
                </a:lnTo>
                <a:lnTo>
                  <a:pt x="1922" y="1170"/>
                </a:lnTo>
                <a:lnTo>
                  <a:pt x="1928" y="1068"/>
                </a:lnTo>
                <a:lnTo>
                  <a:pt x="1922" y="964"/>
                </a:lnTo>
                <a:lnTo>
                  <a:pt x="1908" y="864"/>
                </a:lnTo>
                <a:lnTo>
                  <a:pt x="1883" y="765"/>
                </a:lnTo>
                <a:lnTo>
                  <a:pt x="1850" y="669"/>
                </a:lnTo>
                <a:lnTo>
                  <a:pt x="1806" y="579"/>
                </a:lnTo>
                <a:lnTo>
                  <a:pt x="1753" y="490"/>
                </a:lnTo>
                <a:lnTo>
                  <a:pt x="1692" y="410"/>
                </a:lnTo>
                <a:lnTo>
                  <a:pt x="1624" y="333"/>
                </a:lnTo>
                <a:lnTo>
                  <a:pt x="1547" y="263"/>
                </a:lnTo>
                <a:lnTo>
                  <a:pt x="1465" y="202"/>
                </a:lnTo>
                <a:lnTo>
                  <a:pt x="1378" y="151"/>
                </a:lnTo>
                <a:lnTo>
                  <a:pt x="1286" y="108"/>
                </a:lnTo>
                <a:lnTo>
                  <a:pt x="1192" y="72"/>
                </a:lnTo>
                <a:lnTo>
                  <a:pt x="1094" y="49"/>
                </a:lnTo>
                <a:lnTo>
                  <a:pt x="991" y="33"/>
                </a:lnTo>
                <a:lnTo>
                  <a:pt x="889" y="29"/>
                </a:lnTo>
                <a:lnTo>
                  <a:pt x="787" y="33"/>
                </a:lnTo>
                <a:lnTo>
                  <a:pt x="685" y="49"/>
                </a:lnTo>
                <a:lnTo>
                  <a:pt x="589" y="72"/>
                </a:lnTo>
                <a:lnTo>
                  <a:pt x="493" y="106"/>
                </a:lnTo>
                <a:lnTo>
                  <a:pt x="402" y="149"/>
                </a:lnTo>
                <a:lnTo>
                  <a:pt x="316" y="202"/>
                </a:lnTo>
                <a:lnTo>
                  <a:pt x="233" y="261"/>
                </a:lnTo>
                <a:lnTo>
                  <a:pt x="281" y="312"/>
                </a:lnTo>
                <a:lnTo>
                  <a:pt x="116" y="345"/>
                </a:lnTo>
                <a:lnTo>
                  <a:pt x="169" y="190"/>
                </a:lnTo>
                <a:lnTo>
                  <a:pt x="214" y="239"/>
                </a:lnTo>
                <a:lnTo>
                  <a:pt x="296" y="178"/>
                </a:lnTo>
                <a:lnTo>
                  <a:pt x="385" y="127"/>
                </a:lnTo>
                <a:lnTo>
                  <a:pt x="477" y="82"/>
                </a:lnTo>
                <a:lnTo>
                  <a:pt x="575" y="47"/>
                </a:lnTo>
                <a:lnTo>
                  <a:pt x="675" y="21"/>
                </a:lnTo>
                <a:lnTo>
                  <a:pt x="781" y="5"/>
                </a:lnTo>
                <a:lnTo>
                  <a:pt x="889" y="0"/>
                </a:lnTo>
                <a:close/>
              </a:path>
            </a:pathLst>
          </a:custGeom>
          <a:solidFill>
            <a:srgbClr val="FF0000"/>
          </a:solidFill>
          <a:ln w="28575">
            <a:solidFill>
              <a:srgbClr val="FF0000"/>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3" name="Freeform 1114">
            <a:extLst>
              <a:ext uri="{FF2B5EF4-FFF2-40B4-BE49-F238E27FC236}">
                <a16:creationId xmlns:a16="http://schemas.microsoft.com/office/drawing/2014/main" id="{97AC332C-966B-0611-4F09-772275A20DA2}"/>
              </a:ext>
            </a:extLst>
          </p:cNvPr>
          <p:cNvSpPr>
            <a:spLocks/>
          </p:cNvSpPr>
          <p:nvPr/>
        </p:nvSpPr>
        <p:spPr bwMode="auto">
          <a:xfrm>
            <a:off x="11126958" y="3202531"/>
            <a:ext cx="2873970" cy="2851376"/>
          </a:xfrm>
          <a:custGeom>
            <a:avLst/>
            <a:gdLst>
              <a:gd name="T0" fmla="*/ 632 w 1263"/>
              <a:gd name="T1" fmla="*/ 0 h 1262"/>
              <a:gd name="T2" fmla="*/ 717 w 1263"/>
              <a:gd name="T3" fmla="*/ 5 h 1262"/>
              <a:gd name="T4" fmla="*/ 799 w 1263"/>
              <a:gd name="T5" fmla="*/ 21 h 1262"/>
              <a:gd name="T6" fmla="*/ 878 w 1263"/>
              <a:gd name="T7" fmla="*/ 49 h 1262"/>
              <a:gd name="T8" fmla="*/ 951 w 1263"/>
              <a:gd name="T9" fmla="*/ 86 h 1262"/>
              <a:gd name="T10" fmla="*/ 1017 w 1263"/>
              <a:gd name="T11" fmla="*/ 131 h 1262"/>
              <a:gd name="T12" fmla="*/ 1078 w 1263"/>
              <a:gd name="T13" fmla="*/ 184 h 1262"/>
              <a:gd name="T14" fmla="*/ 1131 w 1263"/>
              <a:gd name="T15" fmla="*/ 245 h 1262"/>
              <a:gd name="T16" fmla="*/ 1176 w 1263"/>
              <a:gd name="T17" fmla="*/ 312 h 1262"/>
              <a:gd name="T18" fmla="*/ 1214 w 1263"/>
              <a:gd name="T19" fmla="*/ 384 h 1262"/>
              <a:gd name="T20" fmla="*/ 1241 w 1263"/>
              <a:gd name="T21" fmla="*/ 463 h 1262"/>
              <a:gd name="T22" fmla="*/ 1257 w 1263"/>
              <a:gd name="T23" fmla="*/ 545 h 1262"/>
              <a:gd name="T24" fmla="*/ 1263 w 1263"/>
              <a:gd name="T25" fmla="*/ 630 h 1262"/>
              <a:gd name="T26" fmla="*/ 1257 w 1263"/>
              <a:gd name="T27" fmla="*/ 716 h 1262"/>
              <a:gd name="T28" fmla="*/ 1241 w 1263"/>
              <a:gd name="T29" fmla="*/ 799 h 1262"/>
              <a:gd name="T30" fmla="*/ 1214 w 1263"/>
              <a:gd name="T31" fmla="*/ 877 h 1262"/>
              <a:gd name="T32" fmla="*/ 1176 w 1263"/>
              <a:gd name="T33" fmla="*/ 950 h 1262"/>
              <a:gd name="T34" fmla="*/ 1131 w 1263"/>
              <a:gd name="T35" fmla="*/ 1017 h 1262"/>
              <a:gd name="T36" fmla="*/ 1078 w 1263"/>
              <a:gd name="T37" fmla="*/ 1078 h 1262"/>
              <a:gd name="T38" fmla="*/ 1017 w 1263"/>
              <a:gd name="T39" fmla="*/ 1131 h 1262"/>
              <a:gd name="T40" fmla="*/ 951 w 1263"/>
              <a:gd name="T41" fmla="*/ 1176 h 1262"/>
              <a:gd name="T42" fmla="*/ 878 w 1263"/>
              <a:gd name="T43" fmla="*/ 1213 h 1262"/>
              <a:gd name="T44" fmla="*/ 799 w 1263"/>
              <a:gd name="T45" fmla="*/ 1241 h 1262"/>
              <a:gd name="T46" fmla="*/ 717 w 1263"/>
              <a:gd name="T47" fmla="*/ 1256 h 1262"/>
              <a:gd name="T48" fmla="*/ 632 w 1263"/>
              <a:gd name="T49" fmla="*/ 1262 h 1262"/>
              <a:gd name="T50" fmla="*/ 546 w 1263"/>
              <a:gd name="T51" fmla="*/ 1256 h 1262"/>
              <a:gd name="T52" fmla="*/ 464 w 1263"/>
              <a:gd name="T53" fmla="*/ 1241 h 1262"/>
              <a:gd name="T54" fmla="*/ 385 w 1263"/>
              <a:gd name="T55" fmla="*/ 1213 h 1262"/>
              <a:gd name="T56" fmla="*/ 312 w 1263"/>
              <a:gd name="T57" fmla="*/ 1176 h 1262"/>
              <a:gd name="T58" fmla="*/ 246 w 1263"/>
              <a:gd name="T59" fmla="*/ 1131 h 1262"/>
              <a:gd name="T60" fmla="*/ 185 w 1263"/>
              <a:gd name="T61" fmla="*/ 1078 h 1262"/>
              <a:gd name="T62" fmla="*/ 132 w 1263"/>
              <a:gd name="T63" fmla="*/ 1017 h 1262"/>
              <a:gd name="T64" fmla="*/ 87 w 1263"/>
              <a:gd name="T65" fmla="*/ 950 h 1262"/>
              <a:gd name="T66" fmla="*/ 49 w 1263"/>
              <a:gd name="T67" fmla="*/ 877 h 1262"/>
              <a:gd name="T68" fmla="*/ 22 w 1263"/>
              <a:gd name="T69" fmla="*/ 799 h 1262"/>
              <a:gd name="T70" fmla="*/ 6 w 1263"/>
              <a:gd name="T71" fmla="*/ 716 h 1262"/>
              <a:gd name="T72" fmla="*/ 0 w 1263"/>
              <a:gd name="T73" fmla="*/ 630 h 1262"/>
              <a:gd name="T74" fmla="*/ 6 w 1263"/>
              <a:gd name="T75" fmla="*/ 545 h 1262"/>
              <a:gd name="T76" fmla="*/ 22 w 1263"/>
              <a:gd name="T77" fmla="*/ 463 h 1262"/>
              <a:gd name="T78" fmla="*/ 49 w 1263"/>
              <a:gd name="T79" fmla="*/ 384 h 1262"/>
              <a:gd name="T80" fmla="*/ 87 w 1263"/>
              <a:gd name="T81" fmla="*/ 312 h 1262"/>
              <a:gd name="T82" fmla="*/ 132 w 1263"/>
              <a:gd name="T83" fmla="*/ 245 h 1262"/>
              <a:gd name="T84" fmla="*/ 185 w 1263"/>
              <a:gd name="T85" fmla="*/ 184 h 1262"/>
              <a:gd name="T86" fmla="*/ 246 w 1263"/>
              <a:gd name="T87" fmla="*/ 131 h 1262"/>
              <a:gd name="T88" fmla="*/ 312 w 1263"/>
              <a:gd name="T89" fmla="*/ 86 h 1262"/>
              <a:gd name="T90" fmla="*/ 385 w 1263"/>
              <a:gd name="T91" fmla="*/ 49 h 1262"/>
              <a:gd name="T92" fmla="*/ 464 w 1263"/>
              <a:gd name="T93" fmla="*/ 21 h 1262"/>
              <a:gd name="T94" fmla="*/ 546 w 1263"/>
              <a:gd name="T95" fmla="*/ 5 h 1262"/>
              <a:gd name="T96" fmla="*/ 632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2" y="0"/>
                </a:moveTo>
                <a:lnTo>
                  <a:pt x="717" y="5"/>
                </a:lnTo>
                <a:lnTo>
                  <a:pt x="799" y="21"/>
                </a:lnTo>
                <a:lnTo>
                  <a:pt x="878" y="49"/>
                </a:lnTo>
                <a:lnTo>
                  <a:pt x="951" y="86"/>
                </a:lnTo>
                <a:lnTo>
                  <a:pt x="1017" y="131"/>
                </a:lnTo>
                <a:lnTo>
                  <a:pt x="1078" y="184"/>
                </a:lnTo>
                <a:lnTo>
                  <a:pt x="1131" y="245"/>
                </a:lnTo>
                <a:lnTo>
                  <a:pt x="1176" y="312"/>
                </a:lnTo>
                <a:lnTo>
                  <a:pt x="1214" y="384"/>
                </a:lnTo>
                <a:lnTo>
                  <a:pt x="1241" y="463"/>
                </a:lnTo>
                <a:lnTo>
                  <a:pt x="1257" y="545"/>
                </a:lnTo>
                <a:lnTo>
                  <a:pt x="1263" y="630"/>
                </a:lnTo>
                <a:lnTo>
                  <a:pt x="1257" y="716"/>
                </a:lnTo>
                <a:lnTo>
                  <a:pt x="1241" y="799"/>
                </a:lnTo>
                <a:lnTo>
                  <a:pt x="1214" y="877"/>
                </a:lnTo>
                <a:lnTo>
                  <a:pt x="1176" y="950"/>
                </a:lnTo>
                <a:lnTo>
                  <a:pt x="1131" y="1017"/>
                </a:lnTo>
                <a:lnTo>
                  <a:pt x="1078" y="1078"/>
                </a:lnTo>
                <a:lnTo>
                  <a:pt x="1017" y="1131"/>
                </a:lnTo>
                <a:lnTo>
                  <a:pt x="951" y="1176"/>
                </a:lnTo>
                <a:lnTo>
                  <a:pt x="878" y="1213"/>
                </a:lnTo>
                <a:lnTo>
                  <a:pt x="799" y="1241"/>
                </a:lnTo>
                <a:lnTo>
                  <a:pt x="717" y="1256"/>
                </a:lnTo>
                <a:lnTo>
                  <a:pt x="632" y="1262"/>
                </a:lnTo>
                <a:lnTo>
                  <a:pt x="546" y="1256"/>
                </a:lnTo>
                <a:lnTo>
                  <a:pt x="464" y="1241"/>
                </a:lnTo>
                <a:lnTo>
                  <a:pt x="385" y="1213"/>
                </a:lnTo>
                <a:lnTo>
                  <a:pt x="312" y="1176"/>
                </a:lnTo>
                <a:lnTo>
                  <a:pt x="246" y="1131"/>
                </a:lnTo>
                <a:lnTo>
                  <a:pt x="185" y="1078"/>
                </a:lnTo>
                <a:lnTo>
                  <a:pt x="132" y="1017"/>
                </a:lnTo>
                <a:lnTo>
                  <a:pt x="87" y="950"/>
                </a:lnTo>
                <a:lnTo>
                  <a:pt x="49" y="877"/>
                </a:lnTo>
                <a:lnTo>
                  <a:pt x="22" y="799"/>
                </a:lnTo>
                <a:lnTo>
                  <a:pt x="6" y="716"/>
                </a:lnTo>
                <a:lnTo>
                  <a:pt x="0" y="630"/>
                </a:lnTo>
                <a:lnTo>
                  <a:pt x="6" y="545"/>
                </a:lnTo>
                <a:lnTo>
                  <a:pt x="22" y="463"/>
                </a:lnTo>
                <a:lnTo>
                  <a:pt x="49" y="384"/>
                </a:lnTo>
                <a:lnTo>
                  <a:pt x="87" y="312"/>
                </a:lnTo>
                <a:lnTo>
                  <a:pt x="132" y="245"/>
                </a:lnTo>
                <a:lnTo>
                  <a:pt x="185" y="184"/>
                </a:lnTo>
                <a:lnTo>
                  <a:pt x="246" y="131"/>
                </a:lnTo>
                <a:lnTo>
                  <a:pt x="312" y="86"/>
                </a:lnTo>
                <a:lnTo>
                  <a:pt x="385" y="49"/>
                </a:lnTo>
                <a:lnTo>
                  <a:pt x="464" y="21"/>
                </a:lnTo>
                <a:lnTo>
                  <a:pt x="546" y="5"/>
                </a:lnTo>
                <a:lnTo>
                  <a:pt x="632"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4" name="Freeform 853">
            <a:extLst>
              <a:ext uri="{FF2B5EF4-FFF2-40B4-BE49-F238E27FC236}">
                <a16:creationId xmlns:a16="http://schemas.microsoft.com/office/drawing/2014/main" id="{14DD8994-23F4-AB1A-3B19-663146E996AB}"/>
              </a:ext>
            </a:extLst>
          </p:cNvPr>
          <p:cNvSpPr>
            <a:spLocks/>
          </p:cNvSpPr>
          <p:nvPr/>
        </p:nvSpPr>
        <p:spPr bwMode="auto">
          <a:xfrm>
            <a:off x="4299351" y="2716507"/>
            <a:ext cx="3537572" cy="3830596"/>
          </a:xfrm>
          <a:custGeom>
            <a:avLst/>
            <a:gdLst>
              <a:gd name="T0" fmla="*/ 1177 w 1954"/>
              <a:gd name="T1" fmla="*/ 5 h 2134"/>
              <a:gd name="T2" fmla="*/ 1383 w 1954"/>
              <a:gd name="T3" fmla="*/ 47 h 2134"/>
              <a:gd name="T4" fmla="*/ 1571 w 1954"/>
              <a:gd name="T5" fmla="*/ 125 h 2134"/>
              <a:gd name="T6" fmla="*/ 1740 w 1954"/>
              <a:gd name="T7" fmla="*/ 237 h 2134"/>
              <a:gd name="T8" fmla="*/ 1836 w 1954"/>
              <a:gd name="T9" fmla="*/ 345 h 2134"/>
              <a:gd name="T10" fmla="*/ 1721 w 1954"/>
              <a:gd name="T11" fmla="*/ 259 h 2134"/>
              <a:gd name="T12" fmla="*/ 1554 w 1954"/>
              <a:gd name="T13" fmla="*/ 147 h 2134"/>
              <a:gd name="T14" fmla="*/ 1369 w 1954"/>
              <a:gd name="T15" fmla="*/ 72 h 2134"/>
              <a:gd name="T16" fmla="*/ 1171 w 1954"/>
              <a:gd name="T17" fmla="*/ 33 h 2134"/>
              <a:gd name="T18" fmla="*/ 967 w 1954"/>
              <a:gd name="T19" fmla="*/ 33 h 2134"/>
              <a:gd name="T20" fmla="*/ 766 w 1954"/>
              <a:gd name="T21" fmla="*/ 72 h 2134"/>
              <a:gd name="T22" fmla="*/ 580 w 1954"/>
              <a:gd name="T23" fmla="*/ 151 h 2134"/>
              <a:gd name="T24" fmla="*/ 411 w 1954"/>
              <a:gd name="T25" fmla="*/ 263 h 2134"/>
              <a:gd name="T26" fmla="*/ 266 w 1954"/>
              <a:gd name="T27" fmla="*/ 410 h 2134"/>
              <a:gd name="T28" fmla="*/ 152 w 1954"/>
              <a:gd name="T29" fmla="*/ 579 h 2134"/>
              <a:gd name="T30" fmla="*/ 75 w 1954"/>
              <a:gd name="T31" fmla="*/ 765 h 2134"/>
              <a:gd name="T32" fmla="*/ 36 w 1954"/>
              <a:gd name="T33" fmla="*/ 964 h 2134"/>
              <a:gd name="T34" fmla="*/ 36 w 1954"/>
              <a:gd name="T35" fmla="*/ 1170 h 2134"/>
              <a:gd name="T36" fmla="*/ 75 w 1954"/>
              <a:gd name="T37" fmla="*/ 1370 h 2134"/>
              <a:gd name="T38" fmla="*/ 152 w 1954"/>
              <a:gd name="T39" fmla="*/ 1557 h 2134"/>
              <a:gd name="T40" fmla="*/ 266 w 1954"/>
              <a:gd name="T41" fmla="*/ 1726 h 2134"/>
              <a:gd name="T42" fmla="*/ 411 w 1954"/>
              <a:gd name="T43" fmla="*/ 1871 h 2134"/>
              <a:gd name="T44" fmla="*/ 580 w 1954"/>
              <a:gd name="T45" fmla="*/ 1983 h 2134"/>
              <a:gd name="T46" fmla="*/ 766 w 1954"/>
              <a:gd name="T47" fmla="*/ 2061 h 2134"/>
              <a:gd name="T48" fmla="*/ 967 w 1954"/>
              <a:gd name="T49" fmla="*/ 2101 h 2134"/>
              <a:gd name="T50" fmla="*/ 1173 w 1954"/>
              <a:gd name="T51" fmla="*/ 2101 h 2134"/>
              <a:gd name="T52" fmla="*/ 1371 w 1954"/>
              <a:gd name="T53" fmla="*/ 2061 h 2134"/>
              <a:gd name="T54" fmla="*/ 1558 w 1954"/>
              <a:gd name="T55" fmla="*/ 1983 h 2134"/>
              <a:gd name="T56" fmla="*/ 1726 w 1954"/>
              <a:gd name="T57" fmla="*/ 1871 h 2134"/>
              <a:gd name="T58" fmla="*/ 1872 w 1954"/>
              <a:gd name="T59" fmla="*/ 1724 h 2134"/>
              <a:gd name="T60" fmla="*/ 1942 w 1954"/>
              <a:gd name="T61" fmla="*/ 1655 h 2134"/>
              <a:gd name="T62" fmla="*/ 1891 w 1954"/>
              <a:gd name="T63" fmla="*/ 1747 h 2134"/>
              <a:gd name="T64" fmla="*/ 1748 w 1954"/>
              <a:gd name="T65" fmla="*/ 1891 h 2134"/>
              <a:gd name="T66" fmla="*/ 1577 w 1954"/>
              <a:gd name="T67" fmla="*/ 2006 h 2134"/>
              <a:gd name="T68" fmla="*/ 1387 w 1954"/>
              <a:gd name="T69" fmla="*/ 2087 h 2134"/>
              <a:gd name="T70" fmla="*/ 1179 w 1954"/>
              <a:gd name="T71" fmla="*/ 2128 h 2134"/>
              <a:gd name="T72" fmla="*/ 961 w 1954"/>
              <a:gd name="T73" fmla="*/ 2128 h 2134"/>
              <a:gd name="T74" fmla="*/ 751 w 1954"/>
              <a:gd name="T75" fmla="*/ 2087 h 2134"/>
              <a:gd name="T76" fmla="*/ 560 w 1954"/>
              <a:gd name="T77" fmla="*/ 2006 h 2134"/>
              <a:gd name="T78" fmla="*/ 389 w 1954"/>
              <a:gd name="T79" fmla="*/ 1891 h 2134"/>
              <a:gd name="T80" fmla="*/ 246 w 1954"/>
              <a:gd name="T81" fmla="*/ 1745 h 2134"/>
              <a:gd name="T82" fmla="*/ 130 w 1954"/>
              <a:gd name="T83" fmla="*/ 1576 h 2134"/>
              <a:gd name="T84" fmla="*/ 50 w 1954"/>
              <a:gd name="T85" fmla="*/ 1384 h 2134"/>
              <a:gd name="T86" fmla="*/ 6 w 1954"/>
              <a:gd name="T87" fmla="*/ 1176 h 2134"/>
              <a:gd name="T88" fmla="*/ 6 w 1954"/>
              <a:gd name="T89" fmla="*/ 958 h 2134"/>
              <a:gd name="T90" fmla="*/ 50 w 1954"/>
              <a:gd name="T91" fmla="*/ 750 h 2134"/>
              <a:gd name="T92" fmla="*/ 130 w 1954"/>
              <a:gd name="T93" fmla="*/ 557 h 2134"/>
              <a:gd name="T94" fmla="*/ 246 w 1954"/>
              <a:gd name="T95" fmla="*/ 388 h 2134"/>
              <a:gd name="T96" fmla="*/ 389 w 1954"/>
              <a:gd name="T97" fmla="*/ 243 h 2134"/>
              <a:gd name="T98" fmla="*/ 560 w 1954"/>
              <a:gd name="T99" fmla="*/ 129 h 2134"/>
              <a:gd name="T100" fmla="*/ 751 w 1954"/>
              <a:gd name="T101" fmla="*/ 47 h 2134"/>
              <a:gd name="T102" fmla="*/ 961 w 1954"/>
              <a:gd name="T103" fmla="*/ 5 h 2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54" h="2134">
                <a:moveTo>
                  <a:pt x="1069" y="0"/>
                </a:moveTo>
                <a:lnTo>
                  <a:pt x="1177" y="5"/>
                </a:lnTo>
                <a:lnTo>
                  <a:pt x="1281" y="21"/>
                </a:lnTo>
                <a:lnTo>
                  <a:pt x="1383" y="47"/>
                </a:lnTo>
                <a:lnTo>
                  <a:pt x="1479" y="82"/>
                </a:lnTo>
                <a:lnTo>
                  <a:pt x="1571" y="125"/>
                </a:lnTo>
                <a:lnTo>
                  <a:pt x="1658" y="176"/>
                </a:lnTo>
                <a:lnTo>
                  <a:pt x="1740" y="237"/>
                </a:lnTo>
                <a:lnTo>
                  <a:pt x="1783" y="190"/>
                </a:lnTo>
                <a:lnTo>
                  <a:pt x="1836" y="345"/>
                </a:lnTo>
                <a:lnTo>
                  <a:pt x="1671" y="312"/>
                </a:lnTo>
                <a:lnTo>
                  <a:pt x="1721" y="259"/>
                </a:lnTo>
                <a:lnTo>
                  <a:pt x="1638" y="198"/>
                </a:lnTo>
                <a:lnTo>
                  <a:pt x="1554" y="147"/>
                </a:lnTo>
                <a:lnTo>
                  <a:pt x="1461" y="106"/>
                </a:lnTo>
                <a:lnTo>
                  <a:pt x="1369" y="72"/>
                </a:lnTo>
                <a:lnTo>
                  <a:pt x="1271" y="49"/>
                </a:lnTo>
                <a:lnTo>
                  <a:pt x="1171" y="33"/>
                </a:lnTo>
                <a:lnTo>
                  <a:pt x="1069" y="29"/>
                </a:lnTo>
                <a:lnTo>
                  <a:pt x="967" y="33"/>
                </a:lnTo>
                <a:lnTo>
                  <a:pt x="864" y="49"/>
                </a:lnTo>
                <a:lnTo>
                  <a:pt x="766" y="72"/>
                </a:lnTo>
                <a:lnTo>
                  <a:pt x="672" y="108"/>
                </a:lnTo>
                <a:lnTo>
                  <a:pt x="580" y="151"/>
                </a:lnTo>
                <a:lnTo>
                  <a:pt x="493" y="202"/>
                </a:lnTo>
                <a:lnTo>
                  <a:pt x="411" y="263"/>
                </a:lnTo>
                <a:lnTo>
                  <a:pt x="334" y="333"/>
                </a:lnTo>
                <a:lnTo>
                  <a:pt x="266" y="410"/>
                </a:lnTo>
                <a:lnTo>
                  <a:pt x="205" y="490"/>
                </a:lnTo>
                <a:lnTo>
                  <a:pt x="152" y="579"/>
                </a:lnTo>
                <a:lnTo>
                  <a:pt x="108" y="669"/>
                </a:lnTo>
                <a:lnTo>
                  <a:pt x="75" y="765"/>
                </a:lnTo>
                <a:lnTo>
                  <a:pt x="50" y="864"/>
                </a:lnTo>
                <a:lnTo>
                  <a:pt x="36" y="964"/>
                </a:lnTo>
                <a:lnTo>
                  <a:pt x="30" y="1068"/>
                </a:lnTo>
                <a:lnTo>
                  <a:pt x="36" y="1170"/>
                </a:lnTo>
                <a:lnTo>
                  <a:pt x="50" y="1272"/>
                </a:lnTo>
                <a:lnTo>
                  <a:pt x="75" y="1370"/>
                </a:lnTo>
                <a:lnTo>
                  <a:pt x="108" y="1464"/>
                </a:lnTo>
                <a:lnTo>
                  <a:pt x="152" y="1557"/>
                </a:lnTo>
                <a:lnTo>
                  <a:pt x="205" y="1643"/>
                </a:lnTo>
                <a:lnTo>
                  <a:pt x="266" y="1726"/>
                </a:lnTo>
                <a:lnTo>
                  <a:pt x="334" y="1802"/>
                </a:lnTo>
                <a:lnTo>
                  <a:pt x="411" y="1871"/>
                </a:lnTo>
                <a:lnTo>
                  <a:pt x="493" y="1932"/>
                </a:lnTo>
                <a:lnTo>
                  <a:pt x="580" y="1983"/>
                </a:lnTo>
                <a:lnTo>
                  <a:pt x="672" y="2026"/>
                </a:lnTo>
                <a:lnTo>
                  <a:pt x="766" y="2061"/>
                </a:lnTo>
                <a:lnTo>
                  <a:pt x="864" y="2085"/>
                </a:lnTo>
                <a:lnTo>
                  <a:pt x="967" y="2101"/>
                </a:lnTo>
                <a:lnTo>
                  <a:pt x="1069" y="2105"/>
                </a:lnTo>
                <a:lnTo>
                  <a:pt x="1173" y="2101"/>
                </a:lnTo>
                <a:lnTo>
                  <a:pt x="1273" y="2085"/>
                </a:lnTo>
                <a:lnTo>
                  <a:pt x="1371" y="2061"/>
                </a:lnTo>
                <a:lnTo>
                  <a:pt x="1467" y="2026"/>
                </a:lnTo>
                <a:lnTo>
                  <a:pt x="1558" y="1983"/>
                </a:lnTo>
                <a:lnTo>
                  <a:pt x="1644" y="1932"/>
                </a:lnTo>
                <a:lnTo>
                  <a:pt x="1726" y="1871"/>
                </a:lnTo>
                <a:lnTo>
                  <a:pt x="1803" y="1802"/>
                </a:lnTo>
                <a:lnTo>
                  <a:pt x="1872" y="1724"/>
                </a:lnTo>
                <a:lnTo>
                  <a:pt x="1933" y="1643"/>
                </a:lnTo>
                <a:lnTo>
                  <a:pt x="1942" y="1655"/>
                </a:lnTo>
                <a:lnTo>
                  <a:pt x="1954" y="1665"/>
                </a:lnTo>
                <a:lnTo>
                  <a:pt x="1891" y="1747"/>
                </a:lnTo>
                <a:lnTo>
                  <a:pt x="1823" y="1822"/>
                </a:lnTo>
                <a:lnTo>
                  <a:pt x="1748" y="1891"/>
                </a:lnTo>
                <a:lnTo>
                  <a:pt x="1666" y="1951"/>
                </a:lnTo>
                <a:lnTo>
                  <a:pt x="1577" y="2006"/>
                </a:lnTo>
                <a:lnTo>
                  <a:pt x="1485" y="2052"/>
                </a:lnTo>
                <a:lnTo>
                  <a:pt x="1387" y="2087"/>
                </a:lnTo>
                <a:lnTo>
                  <a:pt x="1285" y="2112"/>
                </a:lnTo>
                <a:lnTo>
                  <a:pt x="1179" y="2128"/>
                </a:lnTo>
                <a:lnTo>
                  <a:pt x="1069" y="2134"/>
                </a:lnTo>
                <a:lnTo>
                  <a:pt x="961" y="2128"/>
                </a:lnTo>
                <a:lnTo>
                  <a:pt x="855" y="2112"/>
                </a:lnTo>
                <a:lnTo>
                  <a:pt x="751" y="2087"/>
                </a:lnTo>
                <a:lnTo>
                  <a:pt x="652" y="2050"/>
                </a:lnTo>
                <a:lnTo>
                  <a:pt x="560" y="2006"/>
                </a:lnTo>
                <a:lnTo>
                  <a:pt x="472" y="1951"/>
                </a:lnTo>
                <a:lnTo>
                  <a:pt x="389" y="1891"/>
                </a:lnTo>
                <a:lnTo>
                  <a:pt x="315" y="1822"/>
                </a:lnTo>
                <a:lnTo>
                  <a:pt x="246" y="1745"/>
                </a:lnTo>
                <a:lnTo>
                  <a:pt x="183" y="1665"/>
                </a:lnTo>
                <a:lnTo>
                  <a:pt x="130" y="1576"/>
                </a:lnTo>
                <a:lnTo>
                  <a:pt x="85" y="1482"/>
                </a:lnTo>
                <a:lnTo>
                  <a:pt x="50" y="1384"/>
                </a:lnTo>
                <a:lnTo>
                  <a:pt x="24" y="1282"/>
                </a:lnTo>
                <a:lnTo>
                  <a:pt x="6" y="1176"/>
                </a:lnTo>
                <a:lnTo>
                  <a:pt x="0" y="1068"/>
                </a:lnTo>
                <a:lnTo>
                  <a:pt x="6" y="958"/>
                </a:lnTo>
                <a:lnTo>
                  <a:pt x="24" y="852"/>
                </a:lnTo>
                <a:lnTo>
                  <a:pt x="50" y="750"/>
                </a:lnTo>
                <a:lnTo>
                  <a:pt x="85" y="652"/>
                </a:lnTo>
                <a:lnTo>
                  <a:pt x="130" y="557"/>
                </a:lnTo>
                <a:lnTo>
                  <a:pt x="183" y="471"/>
                </a:lnTo>
                <a:lnTo>
                  <a:pt x="246" y="388"/>
                </a:lnTo>
                <a:lnTo>
                  <a:pt x="315" y="312"/>
                </a:lnTo>
                <a:lnTo>
                  <a:pt x="389" y="243"/>
                </a:lnTo>
                <a:lnTo>
                  <a:pt x="472" y="182"/>
                </a:lnTo>
                <a:lnTo>
                  <a:pt x="560" y="129"/>
                </a:lnTo>
                <a:lnTo>
                  <a:pt x="652" y="84"/>
                </a:lnTo>
                <a:lnTo>
                  <a:pt x="751" y="47"/>
                </a:lnTo>
                <a:lnTo>
                  <a:pt x="855" y="21"/>
                </a:lnTo>
                <a:lnTo>
                  <a:pt x="961" y="5"/>
                </a:lnTo>
                <a:lnTo>
                  <a:pt x="1069" y="0"/>
                </a:lnTo>
                <a:close/>
              </a:path>
            </a:pathLst>
          </a:custGeom>
          <a:solidFill>
            <a:srgbClr val="3E6E28"/>
          </a:solidFill>
          <a:ln w="28575">
            <a:solidFill>
              <a:srgbClr val="3E6E28"/>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5" name="Freeform 1171">
            <a:extLst>
              <a:ext uri="{FF2B5EF4-FFF2-40B4-BE49-F238E27FC236}">
                <a16:creationId xmlns:a16="http://schemas.microsoft.com/office/drawing/2014/main" id="{B16A94AD-B328-3D24-DDB3-13EC46FFF659}"/>
              </a:ext>
            </a:extLst>
          </p:cNvPr>
          <p:cNvSpPr>
            <a:spLocks/>
          </p:cNvSpPr>
          <p:nvPr/>
        </p:nvSpPr>
        <p:spPr bwMode="auto">
          <a:xfrm>
            <a:off x="4782763" y="3206116"/>
            <a:ext cx="2878527" cy="2851376"/>
          </a:xfrm>
          <a:custGeom>
            <a:avLst/>
            <a:gdLst>
              <a:gd name="T0" fmla="*/ 633 w 1263"/>
              <a:gd name="T1" fmla="*/ 0 h 1262"/>
              <a:gd name="T2" fmla="*/ 717 w 1263"/>
              <a:gd name="T3" fmla="*/ 5 h 1262"/>
              <a:gd name="T4" fmla="*/ 800 w 1263"/>
              <a:gd name="T5" fmla="*/ 23 h 1262"/>
              <a:gd name="T6" fmla="*/ 878 w 1263"/>
              <a:gd name="T7" fmla="*/ 51 h 1262"/>
              <a:gd name="T8" fmla="*/ 951 w 1263"/>
              <a:gd name="T9" fmla="*/ 86 h 1262"/>
              <a:gd name="T10" fmla="*/ 1018 w 1263"/>
              <a:gd name="T11" fmla="*/ 131 h 1262"/>
              <a:gd name="T12" fmla="*/ 1079 w 1263"/>
              <a:gd name="T13" fmla="*/ 186 h 1262"/>
              <a:gd name="T14" fmla="*/ 1132 w 1263"/>
              <a:gd name="T15" fmla="*/ 245 h 1262"/>
              <a:gd name="T16" fmla="*/ 1177 w 1263"/>
              <a:gd name="T17" fmla="*/ 314 h 1262"/>
              <a:gd name="T18" fmla="*/ 1214 w 1263"/>
              <a:gd name="T19" fmla="*/ 386 h 1262"/>
              <a:gd name="T20" fmla="*/ 1241 w 1263"/>
              <a:gd name="T21" fmla="*/ 463 h 1262"/>
              <a:gd name="T22" fmla="*/ 1257 w 1263"/>
              <a:gd name="T23" fmla="*/ 545 h 1262"/>
              <a:gd name="T24" fmla="*/ 1263 w 1263"/>
              <a:gd name="T25" fmla="*/ 632 h 1262"/>
              <a:gd name="T26" fmla="*/ 1257 w 1263"/>
              <a:gd name="T27" fmla="*/ 718 h 1262"/>
              <a:gd name="T28" fmla="*/ 1241 w 1263"/>
              <a:gd name="T29" fmla="*/ 799 h 1262"/>
              <a:gd name="T30" fmla="*/ 1214 w 1263"/>
              <a:gd name="T31" fmla="*/ 877 h 1262"/>
              <a:gd name="T32" fmla="*/ 1177 w 1263"/>
              <a:gd name="T33" fmla="*/ 950 h 1262"/>
              <a:gd name="T34" fmla="*/ 1132 w 1263"/>
              <a:gd name="T35" fmla="*/ 1017 h 1262"/>
              <a:gd name="T36" fmla="*/ 1079 w 1263"/>
              <a:gd name="T37" fmla="*/ 1078 h 1262"/>
              <a:gd name="T38" fmla="*/ 1018 w 1263"/>
              <a:gd name="T39" fmla="*/ 1131 h 1262"/>
              <a:gd name="T40" fmla="*/ 951 w 1263"/>
              <a:gd name="T41" fmla="*/ 1178 h 1262"/>
              <a:gd name="T42" fmla="*/ 878 w 1263"/>
              <a:gd name="T43" fmla="*/ 1213 h 1262"/>
              <a:gd name="T44" fmla="*/ 800 w 1263"/>
              <a:gd name="T45" fmla="*/ 1241 h 1262"/>
              <a:gd name="T46" fmla="*/ 717 w 1263"/>
              <a:gd name="T47" fmla="*/ 1258 h 1262"/>
              <a:gd name="T48" fmla="*/ 633 w 1263"/>
              <a:gd name="T49" fmla="*/ 1262 h 1262"/>
              <a:gd name="T50" fmla="*/ 546 w 1263"/>
              <a:gd name="T51" fmla="*/ 1258 h 1262"/>
              <a:gd name="T52" fmla="*/ 464 w 1263"/>
              <a:gd name="T53" fmla="*/ 1241 h 1262"/>
              <a:gd name="T54" fmla="*/ 387 w 1263"/>
              <a:gd name="T55" fmla="*/ 1213 h 1262"/>
              <a:gd name="T56" fmla="*/ 313 w 1263"/>
              <a:gd name="T57" fmla="*/ 1178 h 1262"/>
              <a:gd name="T58" fmla="*/ 246 w 1263"/>
              <a:gd name="T59" fmla="*/ 1131 h 1262"/>
              <a:gd name="T60" fmla="*/ 185 w 1263"/>
              <a:gd name="T61" fmla="*/ 1078 h 1262"/>
              <a:gd name="T62" fmla="*/ 132 w 1263"/>
              <a:gd name="T63" fmla="*/ 1017 h 1262"/>
              <a:gd name="T64" fmla="*/ 87 w 1263"/>
              <a:gd name="T65" fmla="*/ 950 h 1262"/>
              <a:gd name="T66" fmla="*/ 52 w 1263"/>
              <a:gd name="T67" fmla="*/ 877 h 1262"/>
              <a:gd name="T68" fmla="*/ 24 w 1263"/>
              <a:gd name="T69" fmla="*/ 799 h 1262"/>
              <a:gd name="T70" fmla="*/ 6 w 1263"/>
              <a:gd name="T71" fmla="*/ 718 h 1262"/>
              <a:gd name="T72" fmla="*/ 0 w 1263"/>
              <a:gd name="T73" fmla="*/ 632 h 1262"/>
              <a:gd name="T74" fmla="*/ 6 w 1263"/>
              <a:gd name="T75" fmla="*/ 545 h 1262"/>
              <a:gd name="T76" fmla="*/ 24 w 1263"/>
              <a:gd name="T77" fmla="*/ 463 h 1262"/>
              <a:gd name="T78" fmla="*/ 52 w 1263"/>
              <a:gd name="T79" fmla="*/ 386 h 1262"/>
              <a:gd name="T80" fmla="*/ 87 w 1263"/>
              <a:gd name="T81" fmla="*/ 314 h 1262"/>
              <a:gd name="T82" fmla="*/ 132 w 1263"/>
              <a:gd name="T83" fmla="*/ 245 h 1262"/>
              <a:gd name="T84" fmla="*/ 185 w 1263"/>
              <a:gd name="T85" fmla="*/ 186 h 1262"/>
              <a:gd name="T86" fmla="*/ 246 w 1263"/>
              <a:gd name="T87" fmla="*/ 131 h 1262"/>
              <a:gd name="T88" fmla="*/ 313 w 1263"/>
              <a:gd name="T89" fmla="*/ 86 h 1262"/>
              <a:gd name="T90" fmla="*/ 387 w 1263"/>
              <a:gd name="T91" fmla="*/ 51 h 1262"/>
              <a:gd name="T92" fmla="*/ 464 w 1263"/>
              <a:gd name="T93" fmla="*/ 23 h 1262"/>
              <a:gd name="T94" fmla="*/ 546 w 1263"/>
              <a:gd name="T95" fmla="*/ 5 h 1262"/>
              <a:gd name="T96" fmla="*/ 633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3" y="0"/>
                </a:moveTo>
                <a:lnTo>
                  <a:pt x="717" y="5"/>
                </a:lnTo>
                <a:lnTo>
                  <a:pt x="800" y="23"/>
                </a:lnTo>
                <a:lnTo>
                  <a:pt x="878" y="51"/>
                </a:lnTo>
                <a:lnTo>
                  <a:pt x="951" y="86"/>
                </a:lnTo>
                <a:lnTo>
                  <a:pt x="1018" y="131"/>
                </a:lnTo>
                <a:lnTo>
                  <a:pt x="1079" y="186"/>
                </a:lnTo>
                <a:lnTo>
                  <a:pt x="1132" y="245"/>
                </a:lnTo>
                <a:lnTo>
                  <a:pt x="1177" y="314"/>
                </a:lnTo>
                <a:lnTo>
                  <a:pt x="1214" y="386"/>
                </a:lnTo>
                <a:lnTo>
                  <a:pt x="1241" y="463"/>
                </a:lnTo>
                <a:lnTo>
                  <a:pt x="1257" y="545"/>
                </a:lnTo>
                <a:lnTo>
                  <a:pt x="1263" y="632"/>
                </a:lnTo>
                <a:lnTo>
                  <a:pt x="1257" y="718"/>
                </a:lnTo>
                <a:lnTo>
                  <a:pt x="1241" y="799"/>
                </a:lnTo>
                <a:lnTo>
                  <a:pt x="1214" y="877"/>
                </a:lnTo>
                <a:lnTo>
                  <a:pt x="1177" y="950"/>
                </a:lnTo>
                <a:lnTo>
                  <a:pt x="1132" y="1017"/>
                </a:lnTo>
                <a:lnTo>
                  <a:pt x="1079" y="1078"/>
                </a:lnTo>
                <a:lnTo>
                  <a:pt x="1018" y="1131"/>
                </a:lnTo>
                <a:lnTo>
                  <a:pt x="951" y="1178"/>
                </a:lnTo>
                <a:lnTo>
                  <a:pt x="878" y="1213"/>
                </a:lnTo>
                <a:lnTo>
                  <a:pt x="800" y="1241"/>
                </a:lnTo>
                <a:lnTo>
                  <a:pt x="717" y="1258"/>
                </a:lnTo>
                <a:lnTo>
                  <a:pt x="633" y="1262"/>
                </a:lnTo>
                <a:lnTo>
                  <a:pt x="546" y="1258"/>
                </a:lnTo>
                <a:lnTo>
                  <a:pt x="464" y="1241"/>
                </a:lnTo>
                <a:lnTo>
                  <a:pt x="387" y="1213"/>
                </a:lnTo>
                <a:lnTo>
                  <a:pt x="313" y="1178"/>
                </a:lnTo>
                <a:lnTo>
                  <a:pt x="246" y="1131"/>
                </a:lnTo>
                <a:lnTo>
                  <a:pt x="185" y="1078"/>
                </a:lnTo>
                <a:lnTo>
                  <a:pt x="132" y="1017"/>
                </a:lnTo>
                <a:lnTo>
                  <a:pt x="87" y="950"/>
                </a:lnTo>
                <a:lnTo>
                  <a:pt x="52" y="877"/>
                </a:lnTo>
                <a:lnTo>
                  <a:pt x="24" y="799"/>
                </a:lnTo>
                <a:lnTo>
                  <a:pt x="6" y="718"/>
                </a:lnTo>
                <a:lnTo>
                  <a:pt x="0" y="632"/>
                </a:lnTo>
                <a:lnTo>
                  <a:pt x="6" y="545"/>
                </a:lnTo>
                <a:lnTo>
                  <a:pt x="24" y="463"/>
                </a:lnTo>
                <a:lnTo>
                  <a:pt x="52" y="386"/>
                </a:lnTo>
                <a:lnTo>
                  <a:pt x="87" y="314"/>
                </a:lnTo>
                <a:lnTo>
                  <a:pt x="132" y="245"/>
                </a:lnTo>
                <a:lnTo>
                  <a:pt x="185" y="186"/>
                </a:lnTo>
                <a:lnTo>
                  <a:pt x="246" y="131"/>
                </a:lnTo>
                <a:lnTo>
                  <a:pt x="313" y="86"/>
                </a:lnTo>
                <a:lnTo>
                  <a:pt x="387" y="51"/>
                </a:lnTo>
                <a:lnTo>
                  <a:pt x="464" y="23"/>
                </a:lnTo>
                <a:lnTo>
                  <a:pt x="546" y="5"/>
                </a:lnTo>
                <a:lnTo>
                  <a:pt x="633"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6" name="Freeform 1110">
            <a:extLst>
              <a:ext uri="{FF2B5EF4-FFF2-40B4-BE49-F238E27FC236}">
                <a16:creationId xmlns:a16="http://schemas.microsoft.com/office/drawing/2014/main" id="{A71CE6C7-44DF-6FC5-3EC4-85337F79A365}"/>
              </a:ext>
            </a:extLst>
          </p:cNvPr>
          <p:cNvSpPr>
            <a:spLocks noEditPoints="1"/>
          </p:cNvSpPr>
          <p:nvPr/>
        </p:nvSpPr>
        <p:spPr bwMode="auto">
          <a:xfrm>
            <a:off x="7467600" y="2716507"/>
            <a:ext cx="3863448" cy="3830596"/>
          </a:xfrm>
          <a:prstGeom prst="ellipse">
            <a:avLst/>
          </a:prstGeom>
          <a:solidFill>
            <a:schemeClr val="bg1">
              <a:lumMod val="95000"/>
            </a:schemeClr>
          </a:solidFill>
          <a:ln w="57150">
            <a:solidFill>
              <a:srgbClr val="04A6C2"/>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7" name="Freeform 1205">
            <a:extLst>
              <a:ext uri="{FF2B5EF4-FFF2-40B4-BE49-F238E27FC236}">
                <a16:creationId xmlns:a16="http://schemas.microsoft.com/office/drawing/2014/main" id="{8C15D260-8001-116E-A00B-F8644939C8D7}"/>
              </a:ext>
            </a:extLst>
          </p:cNvPr>
          <p:cNvSpPr>
            <a:spLocks/>
          </p:cNvSpPr>
          <p:nvPr/>
        </p:nvSpPr>
        <p:spPr bwMode="auto">
          <a:xfrm>
            <a:off x="7946394" y="3192584"/>
            <a:ext cx="2905858" cy="2878449"/>
          </a:xfrm>
          <a:custGeom>
            <a:avLst/>
            <a:gdLst>
              <a:gd name="T0" fmla="*/ 638 w 1276"/>
              <a:gd name="T1" fmla="*/ 0 h 1274"/>
              <a:gd name="T2" fmla="*/ 724 w 1276"/>
              <a:gd name="T3" fmla="*/ 6 h 1274"/>
              <a:gd name="T4" fmla="*/ 807 w 1276"/>
              <a:gd name="T5" fmla="*/ 23 h 1274"/>
              <a:gd name="T6" fmla="*/ 885 w 1276"/>
              <a:gd name="T7" fmla="*/ 51 h 1274"/>
              <a:gd name="T8" fmla="*/ 960 w 1276"/>
              <a:gd name="T9" fmla="*/ 86 h 1274"/>
              <a:gd name="T10" fmla="*/ 1027 w 1276"/>
              <a:gd name="T11" fmla="*/ 133 h 1274"/>
              <a:gd name="T12" fmla="*/ 1090 w 1276"/>
              <a:gd name="T13" fmla="*/ 186 h 1274"/>
              <a:gd name="T14" fmla="*/ 1143 w 1276"/>
              <a:gd name="T15" fmla="*/ 247 h 1274"/>
              <a:gd name="T16" fmla="*/ 1188 w 1276"/>
              <a:gd name="T17" fmla="*/ 316 h 1274"/>
              <a:gd name="T18" fmla="*/ 1225 w 1276"/>
              <a:gd name="T19" fmla="*/ 388 h 1274"/>
              <a:gd name="T20" fmla="*/ 1253 w 1276"/>
              <a:gd name="T21" fmla="*/ 467 h 1274"/>
              <a:gd name="T22" fmla="*/ 1270 w 1276"/>
              <a:gd name="T23" fmla="*/ 551 h 1274"/>
              <a:gd name="T24" fmla="*/ 1276 w 1276"/>
              <a:gd name="T25" fmla="*/ 638 h 1274"/>
              <a:gd name="T26" fmla="*/ 1270 w 1276"/>
              <a:gd name="T27" fmla="*/ 724 h 1274"/>
              <a:gd name="T28" fmla="*/ 1253 w 1276"/>
              <a:gd name="T29" fmla="*/ 807 h 1274"/>
              <a:gd name="T30" fmla="*/ 1225 w 1276"/>
              <a:gd name="T31" fmla="*/ 885 h 1274"/>
              <a:gd name="T32" fmla="*/ 1188 w 1276"/>
              <a:gd name="T33" fmla="*/ 958 h 1274"/>
              <a:gd name="T34" fmla="*/ 1143 w 1276"/>
              <a:gd name="T35" fmla="*/ 1027 h 1274"/>
              <a:gd name="T36" fmla="*/ 1090 w 1276"/>
              <a:gd name="T37" fmla="*/ 1087 h 1274"/>
              <a:gd name="T38" fmla="*/ 1027 w 1276"/>
              <a:gd name="T39" fmla="*/ 1142 h 1274"/>
              <a:gd name="T40" fmla="*/ 960 w 1276"/>
              <a:gd name="T41" fmla="*/ 1188 h 1274"/>
              <a:gd name="T42" fmla="*/ 885 w 1276"/>
              <a:gd name="T43" fmla="*/ 1225 h 1274"/>
              <a:gd name="T44" fmla="*/ 807 w 1276"/>
              <a:gd name="T45" fmla="*/ 1252 h 1274"/>
              <a:gd name="T46" fmla="*/ 724 w 1276"/>
              <a:gd name="T47" fmla="*/ 1268 h 1274"/>
              <a:gd name="T48" fmla="*/ 638 w 1276"/>
              <a:gd name="T49" fmla="*/ 1274 h 1274"/>
              <a:gd name="T50" fmla="*/ 552 w 1276"/>
              <a:gd name="T51" fmla="*/ 1268 h 1274"/>
              <a:gd name="T52" fmla="*/ 469 w 1276"/>
              <a:gd name="T53" fmla="*/ 1252 h 1274"/>
              <a:gd name="T54" fmla="*/ 391 w 1276"/>
              <a:gd name="T55" fmla="*/ 1225 h 1274"/>
              <a:gd name="T56" fmla="*/ 316 w 1276"/>
              <a:gd name="T57" fmla="*/ 1188 h 1274"/>
              <a:gd name="T58" fmla="*/ 249 w 1276"/>
              <a:gd name="T59" fmla="*/ 1142 h 1274"/>
              <a:gd name="T60" fmla="*/ 186 w 1276"/>
              <a:gd name="T61" fmla="*/ 1087 h 1274"/>
              <a:gd name="T62" fmla="*/ 133 w 1276"/>
              <a:gd name="T63" fmla="*/ 1027 h 1274"/>
              <a:gd name="T64" fmla="*/ 88 w 1276"/>
              <a:gd name="T65" fmla="*/ 958 h 1274"/>
              <a:gd name="T66" fmla="*/ 51 w 1276"/>
              <a:gd name="T67" fmla="*/ 885 h 1274"/>
              <a:gd name="T68" fmla="*/ 23 w 1276"/>
              <a:gd name="T69" fmla="*/ 807 h 1274"/>
              <a:gd name="T70" fmla="*/ 6 w 1276"/>
              <a:gd name="T71" fmla="*/ 724 h 1274"/>
              <a:gd name="T72" fmla="*/ 0 w 1276"/>
              <a:gd name="T73" fmla="*/ 638 h 1274"/>
              <a:gd name="T74" fmla="*/ 6 w 1276"/>
              <a:gd name="T75" fmla="*/ 551 h 1274"/>
              <a:gd name="T76" fmla="*/ 23 w 1276"/>
              <a:gd name="T77" fmla="*/ 467 h 1274"/>
              <a:gd name="T78" fmla="*/ 51 w 1276"/>
              <a:gd name="T79" fmla="*/ 388 h 1274"/>
              <a:gd name="T80" fmla="*/ 88 w 1276"/>
              <a:gd name="T81" fmla="*/ 316 h 1274"/>
              <a:gd name="T82" fmla="*/ 133 w 1276"/>
              <a:gd name="T83" fmla="*/ 247 h 1274"/>
              <a:gd name="T84" fmla="*/ 186 w 1276"/>
              <a:gd name="T85" fmla="*/ 186 h 1274"/>
              <a:gd name="T86" fmla="*/ 249 w 1276"/>
              <a:gd name="T87" fmla="*/ 133 h 1274"/>
              <a:gd name="T88" fmla="*/ 316 w 1276"/>
              <a:gd name="T89" fmla="*/ 86 h 1274"/>
              <a:gd name="T90" fmla="*/ 391 w 1276"/>
              <a:gd name="T91" fmla="*/ 51 h 1274"/>
              <a:gd name="T92" fmla="*/ 469 w 1276"/>
              <a:gd name="T93" fmla="*/ 23 h 1274"/>
              <a:gd name="T94" fmla="*/ 552 w 1276"/>
              <a:gd name="T95" fmla="*/ 6 h 1274"/>
              <a:gd name="T96" fmla="*/ 638 w 1276"/>
              <a:gd name="T97" fmla="*/ 0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76" h="1274">
                <a:moveTo>
                  <a:pt x="638" y="0"/>
                </a:moveTo>
                <a:lnTo>
                  <a:pt x="724" y="6"/>
                </a:lnTo>
                <a:lnTo>
                  <a:pt x="807" y="23"/>
                </a:lnTo>
                <a:lnTo>
                  <a:pt x="885" y="51"/>
                </a:lnTo>
                <a:lnTo>
                  <a:pt x="960" y="86"/>
                </a:lnTo>
                <a:lnTo>
                  <a:pt x="1027" y="133"/>
                </a:lnTo>
                <a:lnTo>
                  <a:pt x="1090" y="186"/>
                </a:lnTo>
                <a:lnTo>
                  <a:pt x="1143" y="247"/>
                </a:lnTo>
                <a:lnTo>
                  <a:pt x="1188" y="316"/>
                </a:lnTo>
                <a:lnTo>
                  <a:pt x="1225" y="388"/>
                </a:lnTo>
                <a:lnTo>
                  <a:pt x="1253" y="467"/>
                </a:lnTo>
                <a:lnTo>
                  <a:pt x="1270" y="551"/>
                </a:lnTo>
                <a:lnTo>
                  <a:pt x="1276" y="638"/>
                </a:lnTo>
                <a:lnTo>
                  <a:pt x="1270" y="724"/>
                </a:lnTo>
                <a:lnTo>
                  <a:pt x="1253" y="807"/>
                </a:lnTo>
                <a:lnTo>
                  <a:pt x="1225" y="885"/>
                </a:lnTo>
                <a:lnTo>
                  <a:pt x="1188" y="958"/>
                </a:lnTo>
                <a:lnTo>
                  <a:pt x="1143" y="1027"/>
                </a:lnTo>
                <a:lnTo>
                  <a:pt x="1090" y="1087"/>
                </a:lnTo>
                <a:lnTo>
                  <a:pt x="1027" y="1142"/>
                </a:lnTo>
                <a:lnTo>
                  <a:pt x="960" y="1188"/>
                </a:lnTo>
                <a:lnTo>
                  <a:pt x="885" y="1225"/>
                </a:lnTo>
                <a:lnTo>
                  <a:pt x="807" y="1252"/>
                </a:lnTo>
                <a:lnTo>
                  <a:pt x="724" y="1268"/>
                </a:lnTo>
                <a:lnTo>
                  <a:pt x="638" y="1274"/>
                </a:lnTo>
                <a:lnTo>
                  <a:pt x="552" y="1268"/>
                </a:lnTo>
                <a:lnTo>
                  <a:pt x="469" y="1252"/>
                </a:lnTo>
                <a:lnTo>
                  <a:pt x="391" y="1225"/>
                </a:lnTo>
                <a:lnTo>
                  <a:pt x="316" y="1188"/>
                </a:lnTo>
                <a:lnTo>
                  <a:pt x="249" y="1142"/>
                </a:lnTo>
                <a:lnTo>
                  <a:pt x="186" y="1087"/>
                </a:lnTo>
                <a:lnTo>
                  <a:pt x="133" y="1027"/>
                </a:lnTo>
                <a:lnTo>
                  <a:pt x="88" y="958"/>
                </a:lnTo>
                <a:lnTo>
                  <a:pt x="51" y="885"/>
                </a:lnTo>
                <a:lnTo>
                  <a:pt x="23" y="807"/>
                </a:lnTo>
                <a:lnTo>
                  <a:pt x="6" y="724"/>
                </a:lnTo>
                <a:lnTo>
                  <a:pt x="0" y="638"/>
                </a:lnTo>
                <a:lnTo>
                  <a:pt x="6" y="551"/>
                </a:lnTo>
                <a:lnTo>
                  <a:pt x="23" y="467"/>
                </a:lnTo>
                <a:lnTo>
                  <a:pt x="51" y="388"/>
                </a:lnTo>
                <a:lnTo>
                  <a:pt x="88" y="316"/>
                </a:lnTo>
                <a:lnTo>
                  <a:pt x="133" y="247"/>
                </a:lnTo>
                <a:lnTo>
                  <a:pt x="186" y="186"/>
                </a:lnTo>
                <a:lnTo>
                  <a:pt x="249" y="133"/>
                </a:lnTo>
                <a:lnTo>
                  <a:pt x="316" y="86"/>
                </a:lnTo>
                <a:lnTo>
                  <a:pt x="391" y="51"/>
                </a:lnTo>
                <a:lnTo>
                  <a:pt x="469" y="23"/>
                </a:lnTo>
                <a:lnTo>
                  <a:pt x="552" y="6"/>
                </a:lnTo>
                <a:lnTo>
                  <a:pt x="638"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dirty="0"/>
          </a:p>
        </p:txBody>
      </p:sp>
      <p:sp>
        <p:nvSpPr>
          <p:cNvPr id="18" name="Rectangle 855">
            <a:extLst>
              <a:ext uri="{FF2B5EF4-FFF2-40B4-BE49-F238E27FC236}">
                <a16:creationId xmlns:a16="http://schemas.microsoft.com/office/drawing/2014/main" id="{36A4483D-5794-D09D-6DD7-4460BC24F0FD}"/>
              </a:ext>
            </a:extLst>
          </p:cNvPr>
          <p:cNvSpPr>
            <a:spLocks noChangeArrowheads="1"/>
          </p:cNvSpPr>
          <p:nvPr/>
        </p:nvSpPr>
        <p:spPr bwMode="auto">
          <a:xfrm>
            <a:off x="4575178" y="6898816"/>
            <a:ext cx="3528335" cy="1506223"/>
          </a:xfrm>
          <a:prstGeom prst="roundRect">
            <a:avLst/>
          </a:prstGeom>
          <a:solidFill>
            <a:srgbClr val="3E6E28"/>
          </a:solidFill>
          <a:ln w="0">
            <a:no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en-US" sz="3000" b="1" dirty="0">
                <a:solidFill>
                  <a:schemeClr val="bg1"/>
                </a:solidFill>
                <a:latin typeface="+mj-lt"/>
              </a:rPr>
              <a:t>CRITERIOS TRANSPARENTES</a:t>
            </a:r>
          </a:p>
        </p:txBody>
      </p:sp>
      <p:sp>
        <p:nvSpPr>
          <p:cNvPr id="21" name="Rectangle 855">
            <a:extLst>
              <a:ext uri="{FF2B5EF4-FFF2-40B4-BE49-F238E27FC236}">
                <a16:creationId xmlns:a16="http://schemas.microsoft.com/office/drawing/2014/main" id="{24D5E53E-AB5D-0E98-9102-503F4C3435E8}"/>
              </a:ext>
            </a:extLst>
          </p:cNvPr>
          <p:cNvSpPr>
            <a:spLocks noChangeArrowheads="1"/>
          </p:cNvSpPr>
          <p:nvPr/>
        </p:nvSpPr>
        <p:spPr bwMode="auto">
          <a:xfrm>
            <a:off x="11331048" y="6985080"/>
            <a:ext cx="2881355" cy="1419959"/>
          </a:xfrm>
          <a:prstGeom prst="roundRect">
            <a:avLst/>
          </a:prstGeom>
          <a:solidFill>
            <a:srgbClr val="FF0000"/>
          </a:solidFill>
          <a:ln w="0">
            <a:solidFill>
              <a:srgbClr val="FF0000"/>
            </a:solid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en-US" sz="3000" b="1" kern="100" dirty="0">
                <a:solidFill>
                  <a:schemeClr val="bg1"/>
                </a:solidFill>
                <a:latin typeface="+mj-lt"/>
                <a:ea typeface="Aptos" panose="020B0004020202020204" pitchFamily="34" charset="0"/>
                <a:cs typeface="Times New Roman" panose="02020603050405020304" pitchFamily="18" charset="0"/>
              </a:rPr>
              <a:t>CREDIBILIDAD</a:t>
            </a:r>
            <a:endParaRPr lang="en-US" sz="3000" b="1" dirty="0">
              <a:solidFill>
                <a:schemeClr val="bg1"/>
              </a:solidFill>
              <a:latin typeface="+mj-lt"/>
            </a:endParaRPr>
          </a:p>
        </p:txBody>
      </p:sp>
      <p:sp>
        <p:nvSpPr>
          <p:cNvPr id="24" name="Freeform 1114">
            <a:extLst>
              <a:ext uri="{FF2B5EF4-FFF2-40B4-BE49-F238E27FC236}">
                <a16:creationId xmlns:a16="http://schemas.microsoft.com/office/drawing/2014/main" id="{01242DF2-404D-F322-455C-427982ADC85C}"/>
              </a:ext>
            </a:extLst>
          </p:cNvPr>
          <p:cNvSpPr>
            <a:spLocks/>
          </p:cNvSpPr>
          <p:nvPr/>
        </p:nvSpPr>
        <p:spPr bwMode="auto">
          <a:xfrm>
            <a:off x="11470428" y="3543300"/>
            <a:ext cx="2187031" cy="2169838"/>
          </a:xfrm>
          <a:custGeom>
            <a:avLst/>
            <a:gdLst>
              <a:gd name="T0" fmla="*/ 632 w 1263"/>
              <a:gd name="T1" fmla="*/ 0 h 1262"/>
              <a:gd name="T2" fmla="*/ 717 w 1263"/>
              <a:gd name="T3" fmla="*/ 5 h 1262"/>
              <a:gd name="T4" fmla="*/ 799 w 1263"/>
              <a:gd name="T5" fmla="*/ 21 h 1262"/>
              <a:gd name="T6" fmla="*/ 878 w 1263"/>
              <a:gd name="T7" fmla="*/ 49 h 1262"/>
              <a:gd name="T8" fmla="*/ 951 w 1263"/>
              <a:gd name="T9" fmla="*/ 86 h 1262"/>
              <a:gd name="T10" fmla="*/ 1017 w 1263"/>
              <a:gd name="T11" fmla="*/ 131 h 1262"/>
              <a:gd name="T12" fmla="*/ 1078 w 1263"/>
              <a:gd name="T13" fmla="*/ 184 h 1262"/>
              <a:gd name="T14" fmla="*/ 1131 w 1263"/>
              <a:gd name="T15" fmla="*/ 245 h 1262"/>
              <a:gd name="T16" fmla="*/ 1176 w 1263"/>
              <a:gd name="T17" fmla="*/ 312 h 1262"/>
              <a:gd name="T18" fmla="*/ 1214 w 1263"/>
              <a:gd name="T19" fmla="*/ 384 h 1262"/>
              <a:gd name="T20" fmla="*/ 1241 w 1263"/>
              <a:gd name="T21" fmla="*/ 463 h 1262"/>
              <a:gd name="T22" fmla="*/ 1257 w 1263"/>
              <a:gd name="T23" fmla="*/ 545 h 1262"/>
              <a:gd name="T24" fmla="*/ 1263 w 1263"/>
              <a:gd name="T25" fmla="*/ 630 h 1262"/>
              <a:gd name="T26" fmla="*/ 1257 w 1263"/>
              <a:gd name="T27" fmla="*/ 716 h 1262"/>
              <a:gd name="T28" fmla="*/ 1241 w 1263"/>
              <a:gd name="T29" fmla="*/ 799 h 1262"/>
              <a:gd name="T30" fmla="*/ 1214 w 1263"/>
              <a:gd name="T31" fmla="*/ 877 h 1262"/>
              <a:gd name="T32" fmla="*/ 1176 w 1263"/>
              <a:gd name="T33" fmla="*/ 950 h 1262"/>
              <a:gd name="T34" fmla="*/ 1131 w 1263"/>
              <a:gd name="T35" fmla="*/ 1017 h 1262"/>
              <a:gd name="T36" fmla="*/ 1078 w 1263"/>
              <a:gd name="T37" fmla="*/ 1078 h 1262"/>
              <a:gd name="T38" fmla="*/ 1017 w 1263"/>
              <a:gd name="T39" fmla="*/ 1131 h 1262"/>
              <a:gd name="T40" fmla="*/ 951 w 1263"/>
              <a:gd name="T41" fmla="*/ 1176 h 1262"/>
              <a:gd name="T42" fmla="*/ 878 w 1263"/>
              <a:gd name="T43" fmla="*/ 1213 h 1262"/>
              <a:gd name="T44" fmla="*/ 799 w 1263"/>
              <a:gd name="T45" fmla="*/ 1241 h 1262"/>
              <a:gd name="T46" fmla="*/ 717 w 1263"/>
              <a:gd name="T47" fmla="*/ 1256 h 1262"/>
              <a:gd name="T48" fmla="*/ 632 w 1263"/>
              <a:gd name="T49" fmla="*/ 1262 h 1262"/>
              <a:gd name="T50" fmla="*/ 546 w 1263"/>
              <a:gd name="T51" fmla="*/ 1256 h 1262"/>
              <a:gd name="T52" fmla="*/ 464 w 1263"/>
              <a:gd name="T53" fmla="*/ 1241 h 1262"/>
              <a:gd name="T54" fmla="*/ 385 w 1263"/>
              <a:gd name="T55" fmla="*/ 1213 h 1262"/>
              <a:gd name="T56" fmla="*/ 312 w 1263"/>
              <a:gd name="T57" fmla="*/ 1176 h 1262"/>
              <a:gd name="T58" fmla="*/ 246 w 1263"/>
              <a:gd name="T59" fmla="*/ 1131 h 1262"/>
              <a:gd name="T60" fmla="*/ 185 w 1263"/>
              <a:gd name="T61" fmla="*/ 1078 h 1262"/>
              <a:gd name="T62" fmla="*/ 132 w 1263"/>
              <a:gd name="T63" fmla="*/ 1017 h 1262"/>
              <a:gd name="T64" fmla="*/ 87 w 1263"/>
              <a:gd name="T65" fmla="*/ 950 h 1262"/>
              <a:gd name="T66" fmla="*/ 49 w 1263"/>
              <a:gd name="T67" fmla="*/ 877 h 1262"/>
              <a:gd name="T68" fmla="*/ 22 w 1263"/>
              <a:gd name="T69" fmla="*/ 799 h 1262"/>
              <a:gd name="T70" fmla="*/ 6 w 1263"/>
              <a:gd name="T71" fmla="*/ 716 h 1262"/>
              <a:gd name="T72" fmla="*/ 0 w 1263"/>
              <a:gd name="T73" fmla="*/ 630 h 1262"/>
              <a:gd name="T74" fmla="*/ 6 w 1263"/>
              <a:gd name="T75" fmla="*/ 545 h 1262"/>
              <a:gd name="T76" fmla="*/ 22 w 1263"/>
              <a:gd name="T77" fmla="*/ 463 h 1262"/>
              <a:gd name="T78" fmla="*/ 49 w 1263"/>
              <a:gd name="T79" fmla="*/ 384 h 1262"/>
              <a:gd name="T80" fmla="*/ 87 w 1263"/>
              <a:gd name="T81" fmla="*/ 312 h 1262"/>
              <a:gd name="T82" fmla="*/ 132 w 1263"/>
              <a:gd name="T83" fmla="*/ 245 h 1262"/>
              <a:gd name="T84" fmla="*/ 185 w 1263"/>
              <a:gd name="T85" fmla="*/ 184 h 1262"/>
              <a:gd name="T86" fmla="*/ 246 w 1263"/>
              <a:gd name="T87" fmla="*/ 131 h 1262"/>
              <a:gd name="T88" fmla="*/ 312 w 1263"/>
              <a:gd name="T89" fmla="*/ 86 h 1262"/>
              <a:gd name="T90" fmla="*/ 385 w 1263"/>
              <a:gd name="T91" fmla="*/ 49 h 1262"/>
              <a:gd name="T92" fmla="*/ 464 w 1263"/>
              <a:gd name="T93" fmla="*/ 21 h 1262"/>
              <a:gd name="T94" fmla="*/ 546 w 1263"/>
              <a:gd name="T95" fmla="*/ 5 h 1262"/>
              <a:gd name="T96" fmla="*/ 632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2" y="0"/>
                </a:moveTo>
                <a:lnTo>
                  <a:pt x="717" y="5"/>
                </a:lnTo>
                <a:lnTo>
                  <a:pt x="799" y="21"/>
                </a:lnTo>
                <a:lnTo>
                  <a:pt x="878" y="49"/>
                </a:lnTo>
                <a:lnTo>
                  <a:pt x="951" y="86"/>
                </a:lnTo>
                <a:lnTo>
                  <a:pt x="1017" y="131"/>
                </a:lnTo>
                <a:lnTo>
                  <a:pt x="1078" y="184"/>
                </a:lnTo>
                <a:lnTo>
                  <a:pt x="1131" y="245"/>
                </a:lnTo>
                <a:lnTo>
                  <a:pt x="1176" y="312"/>
                </a:lnTo>
                <a:lnTo>
                  <a:pt x="1214" y="384"/>
                </a:lnTo>
                <a:lnTo>
                  <a:pt x="1241" y="463"/>
                </a:lnTo>
                <a:lnTo>
                  <a:pt x="1257" y="545"/>
                </a:lnTo>
                <a:lnTo>
                  <a:pt x="1263" y="630"/>
                </a:lnTo>
                <a:lnTo>
                  <a:pt x="1257" y="716"/>
                </a:lnTo>
                <a:lnTo>
                  <a:pt x="1241" y="799"/>
                </a:lnTo>
                <a:lnTo>
                  <a:pt x="1214" y="877"/>
                </a:lnTo>
                <a:lnTo>
                  <a:pt x="1176" y="950"/>
                </a:lnTo>
                <a:lnTo>
                  <a:pt x="1131" y="1017"/>
                </a:lnTo>
                <a:lnTo>
                  <a:pt x="1078" y="1078"/>
                </a:lnTo>
                <a:lnTo>
                  <a:pt x="1017" y="1131"/>
                </a:lnTo>
                <a:lnTo>
                  <a:pt x="951" y="1176"/>
                </a:lnTo>
                <a:lnTo>
                  <a:pt x="878" y="1213"/>
                </a:lnTo>
                <a:lnTo>
                  <a:pt x="799" y="1241"/>
                </a:lnTo>
                <a:lnTo>
                  <a:pt x="717" y="1256"/>
                </a:lnTo>
                <a:lnTo>
                  <a:pt x="632" y="1262"/>
                </a:lnTo>
                <a:lnTo>
                  <a:pt x="546" y="1256"/>
                </a:lnTo>
                <a:lnTo>
                  <a:pt x="464" y="1241"/>
                </a:lnTo>
                <a:lnTo>
                  <a:pt x="385" y="1213"/>
                </a:lnTo>
                <a:lnTo>
                  <a:pt x="312" y="1176"/>
                </a:lnTo>
                <a:lnTo>
                  <a:pt x="246" y="1131"/>
                </a:lnTo>
                <a:lnTo>
                  <a:pt x="185" y="1078"/>
                </a:lnTo>
                <a:lnTo>
                  <a:pt x="132" y="1017"/>
                </a:lnTo>
                <a:lnTo>
                  <a:pt x="87" y="950"/>
                </a:lnTo>
                <a:lnTo>
                  <a:pt x="49" y="877"/>
                </a:lnTo>
                <a:lnTo>
                  <a:pt x="22" y="799"/>
                </a:lnTo>
                <a:lnTo>
                  <a:pt x="6" y="716"/>
                </a:lnTo>
                <a:lnTo>
                  <a:pt x="0" y="630"/>
                </a:lnTo>
                <a:lnTo>
                  <a:pt x="6" y="545"/>
                </a:lnTo>
                <a:lnTo>
                  <a:pt x="22" y="463"/>
                </a:lnTo>
                <a:lnTo>
                  <a:pt x="49" y="384"/>
                </a:lnTo>
                <a:lnTo>
                  <a:pt x="87" y="312"/>
                </a:lnTo>
                <a:lnTo>
                  <a:pt x="132" y="245"/>
                </a:lnTo>
                <a:lnTo>
                  <a:pt x="185" y="184"/>
                </a:lnTo>
                <a:lnTo>
                  <a:pt x="246" y="131"/>
                </a:lnTo>
                <a:lnTo>
                  <a:pt x="312" y="86"/>
                </a:lnTo>
                <a:lnTo>
                  <a:pt x="385" y="49"/>
                </a:lnTo>
                <a:lnTo>
                  <a:pt x="464" y="21"/>
                </a:lnTo>
                <a:lnTo>
                  <a:pt x="546" y="5"/>
                </a:lnTo>
                <a:lnTo>
                  <a:pt x="632" y="0"/>
                </a:lnTo>
                <a:close/>
              </a:path>
            </a:pathLst>
          </a:custGeom>
          <a:solidFill>
            <a:srgbClr val="FF0000"/>
          </a:solidFill>
          <a:ln w="0">
            <a:solidFill>
              <a:srgbClr val="FF0000"/>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dirty="0"/>
          </a:p>
        </p:txBody>
      </p:sp>
      <p:sp>
        <p:nvSpPr>
          <p:cNvPr id="25" name="Freeform 1171">
            <a:extLst>
              <a:ext uri="{FF2B5EF4-FFF2-40B4-BE49-F238E27FC236}">
                <a16:creationId xmlns:a16="http://schemas.microsoft.com/office/drawing/2014/main" id="{765E2F2B-1AEB-AFD3-0E00-3CFC95025F69}"/>
              </a:ext>
            </a:extLst>
          </p:cNvPr>
          <p:cNvSpPr>
            <a:spLocks/>
          </p:cNvSpPr>
          <p:nvPr/>
        </p:nvSpPr>
        <p:spPr bwMode="auto">
          <a:xfrm>
            <a:off x="5126777" y="3546884"/>
            <a:ext cx="2190499" cy="2169838"/>
          </a:xfrm>
          <a:custGeom>
            <a:avLst/>
            <a:gdLst>
              <a:gd name="T0" fmla="*/ 633 w 1263"/>
              <a:gd name="T1" fmla="*/ 0 h 1262"/>
              <a:gd name="T2" fmla="*/ 717 w 1263"/>
              <a:gd name="T3" fmla="*/ 5 h 1262"/>
              <a:gd name="T4" fmla="*/ 800 w 1263"/>
              <a:gd name="T5" fmla="*/ 23 h 1262"/>
              <a:gd name="T6" fmla="*/ 878 w 1263"/>
              <a:gd name="T7" fmla="*/ 51 h 1262"/>
              <a:gd name="T8" fmla="*/ 951 w 1263"/>
              <a:gd name="T9" fmla="*/ 86 h 1262"/>
              <a:gd name="T10" fmla="*/ 1018 w 1263"/>
              <a:gd name="T11" fmla="*/ 131 h 1262"/>
              <a:gd name="T12" fmla="*/ 1079 w 1263"/>
              <a:gd name="T13" fmla="*/ 186 h 1262"/>
              <a:gd name="T14" fmla="*/ 1132 w 1263"/>
              <a:gd name="T15" fmla="*/ 245 h 1262"/>
              <a:gd name="T16" fmla="*/ 1177 w 1263"/>
              <a:gd name="T17" fmla="*/ 314 h 1262"/>
              <a:gd name="T18" fmla="*/ 1214 w 1263"/>
              <a:gd name="T19" fmla="*/ 386 h 1262"/>
              <a:gd name="T20" fmla="*/ 1241 w 1263"/>
              <a:gd name="T21" fmla="*/ 463 h 1262"/>
              <a:gd name="T22" fmla="*/ 1257 w 1263"/>
              <a:gd name="T23" fmla="*/ 545 h 1262"/>
              <a:gd name="T24" fmla="*/ 1263 w 1263"/>
              <a:gd name="T25" fmla="*/ 632 h 1262"/>
              <a:gd name="T26" fmla="*/ 1257 w 1263"/>
              <a:gd name="T27" fmla="*/ 718 h 1262"/>
              <a:gd name="T28" fmla="*/ 1241 w 1263"/>
              <a:gd name="T29" fmla="*/ 799 h 1262"/>
              <a:gd name="T30" fmla="*/ 1214 w 1263"/>
              <a:gd name="T31" fmla="*/ 877 h 1262"/>
              <a:gd name="T32" fmla="*/ 1177 w 1263"/>
              <a:gd name="T33" fmla="*/ 950 h 1262"/>
              <a:gd name="T34" fmla="*/ 1132 w 1263"/>
              <a:gd name="T35" fmla="*/ 1017 h 1262"/>
              <a:gd name="T36" fmla="*/ 1079 w 1263"/>
              <a:gd name="T37" fmla="*/ 1078 h 1262"/>
              <a:gd name="T38" fmla="*/ 1018 w 1263"/>
              <a:gd name="T39" fmla="*/ 1131 h 1262"/>
              <a:gd name="T40" fmla="*/ 951 w 1263"/>
              <a:gd name="T41" fmla="*/ 1178 h 1262"/>
              <a:gd name="T42" fmla="*/ 878 w 1263"/>
              <a:gd name="T43" fmla="*/ 1213 h 1262"/>
              <a:gd name="T44" fmla="*/ 800 w 1263"/>
              <a:gd name="T45" fmla="*/ 1241 h 1262"/>
              <a:gd name="T46" fmla="*/ 717 w 1263"/>
              <a:gd name="T47" fmla="*/ 1258 h 1262"/>
              <a:gd name="T48" fmla="*/ 633 w 1263"/>
              <a:gd name="T49" fmla="*/ 1262 h 1262"/>
              <a:gd name="T50" fmla="*/ 546 w 1263"/>
              <a:gd name="T51" fmla="*/ 1258 h 1262"/>
              <a:gd name="T52" fmla="*/ 464 w 1263"/>
              <a:gd name="T53" fmla="*/ 1241 h 1262"/>
              <a:gd name="T54" fmla="*/ 387 w 1263"/>
              <a:gd name="T55" fmla="*/ 1213 h 1262"/>
              <a:gd name="T56" fmla="*/ 313 w 1263"/>
              <a:gd name="T57" fmla="*/ 1178 h 1262"/>
              <a:gd name="T58" fmla="*/ 246 w 1263"/>
              <a:gd name="T59" fmla="*/ 1131 h 1262"/>
              <a:gd name="T60" fmla="*/ 185 w 1263"/>
              <a:gd name="T61" fmla="*/ 1078 h 1262"/>
              <a:gd name="T62" fmla="*/ 132 w 1263"/>
              <a:gd name="T63" fmla="*/ 1017 h 1262"/>
              <a:gd name="T64" fmla="*/ 87 w 1263"/>
              <a:gd name="T65" fmla="*/ 950 h 1262"/>
              <a:gd name="T66" fmla="*/ 52 w 1263"/>
              <a:gd name="T67" fmla="*/ 877 h 1262"/>
              <a:gd name="T68" fmla="*/ 24 w 1263"/>
              <a:gd name="T69" fmla="*/ 799 h 1262"/>
              <a:gd name="T70" fmla="*/ 6 w 1263"/>
              <a:gd name="T71" fmla="*/ 718 h 1262"/>
              <a:gd name="T72" fmla="*/ 0 w 1263"/>
              <a:gd name="T73" fmla="*/ 632 h 1262"/>
              <a:gd name="T74" fmla="*/ 6 w 1263"/>
              <a:gd name="T75" fmla="*/ 545 h 1262"/>
              <a:gd name="T76" fmla="*/ 24 w 1263"/>
              <a:gd name="T77" fmla="*/ 463 h 1262"/>
              <a:gd name="T78" fmla="*/ 52 w 1263"/>
              <a:gd name="T79" fmla="*/ 386 h 1262"/>
              <a:gd name="T80" fmla="*/ 87 w 1263"/>
              <a:gd name="T81" fmla="*/ 314 h 1262"/>
              <a:gd name="T82" fmla="*/ 132 w 1263"/>
              <a:gd name="T83" fmla="*/ 245 h 1262"/>
              <a:gd name="T84" fmla="*/ 185 w 1263"/>
              <a:gd name="T85" fmla="*/ 186 h 1262"/>
              <a:gd name="T86" fmla="*/ 246 w 1263"/>
              <a:gd name="T87" fmla="*/ 131 h 1262"/>
              <a:gd name="T88" fmla="*/ 313 w 1263"/>
              <a:gd name="T89" fmla="*/ 86 h 1262"/>
              <a:gd name="T90" fmla="*/ 387 w 1263"/>
              <a:gd name="T91" fmla="*/ 51 h 1262"/>
              <a:gd name="T92" fmla="*/ 464 w 1263"/>
              <a:gd name="T93" fmla="*/ 23 h 1262"/>
              <a:gd name="T94" fmla="*/ 546 w 1263"/>
              <a:gd name="T95" fmla="*/ 5 h 1262"/>
              <a:gd name="T96" fmla="*/ 633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3" y="0"/>
                </a:moveTo>
                <a:lnTo>
                  <a:pt x="717" y="5"/>
                </a:lnTo>
                <a:lnTo>
                  <a:pt x="800" y="23"/>
                </a:lnTo>
                <a:lnTo>
                  <a:pt x="878" y="51"/>
                </a:lnTo>
                <a:lnTo>
                  <a:pt x="951" y="86"/>
                </a:lnTo>
                <a:lnTo>
                  <a:pt x="1018" y="131"/>
                </a:lnTo>
                <a:lnTo>
                  <a:pt x="1079" y="186"/>
                </a:lnTo>
                <a:lnTo>
                  <a:pt x="1132" y="245"/>
                </a:lnTo>
                <a:lnTo>
                  <a:pt x="1177" y="314"/>
                </a:lnTo>
                <a:lnTo>
                  <a:pt x="1214" y="386"/>
                </a:lnTo>
                <a:lnTo>
                  <a:pt x="1241" y="463"/>
                </a:lnTo>
                <a:lnTo>
                  <a:pt x="1257" y="545"/>
                </a:lnTo>
                <a:lnTo>
                  <a:pt x="1263" y="632"/>
                </a:lnTo>
                <a:lnTo>
                  <a:pt x="1257" y="718"/>
                </a:lnTo>
                <a:lnTo>
                  <a:pt x="1241" y="799"/>
                </a:lnTo>
                <a:lnTo>
                  <a:pt x="1214" y="877"/>
                </a:lnTo>
                <a:lnTo>
                  <a:pt x="1177" y="950"/>
                </a:lnTo>
                <a:lnTo>
                  <a:pt x="1132" y="1017"/>
                </a:lnTo>
                <a:lnTo>
                  <a:pt x="1079" y="1078"/>
                </a:lnTo>
                <a:lnTo>
                  <a:pt x="1018" y="1131"/>
                </a:lnTo>
                <a:lnTo>
                  <a:pt x="951" y="1178"/>
                </a:lnTo>
                <a:lnTo>
                  <a:pt x="878" y="1213"/>
                </a:lnTo>
                <a:lnTo>
                  <a:pt x="800" y="1241"/>
                </a:lnTo>
                <a:lnTo>
                  <a:pt x="717" y="1258"/>
                </a:lnTo>
                <a:lnTo>
                  <a:pt x="633" y="1262"/>
                </a:lnTo>
                <a:lnTo>
                  <a:pt x="546" y="1258"/>
                </a:lnTo>
                <a:lnTo>
                  <a:pt x="464" y="1241"/>
                </a:lnTo>
                <a:lnTo>
                  <a:pt x="387" y="1213"/>
                </a:lnTo>
                <a:lnTo>
                  <a:pt x="313" y="1178"/>
                </a:lnTo>
                <a:lnTo>
                  <a:pt x="246" y="1131"/>
                </a:lnTo>
                <a:lnTo>
                  <a:pt x="185" y="1078"/>
                </a:lnTo>
                <a:lnTo>
                  <a:pt x="132" y="1017"/>
                </a:lnTo>
                <a:lnTo>
                  <a:pt x="87" y="950"/>
                </a:lnTo>
                <a:lnTo>
                  <a:pt x="52" y="877"/>
                </a:lnTo>
                <a:lnTo>
                  <a:pt x="24" y="799"/>
                </a:lnTo>
                <a:lnTo>
                  <a:pt x="6" y="718"/>
                </a:lnTo>
                <a:lnTo>
                  <a:pt x="0" y="632"/>
                </a:lnTo>
                <a:lnTo>
                  <a:pt x="6" y="545"/>
                </a:lnTo>
                <a:lnTo>
                  <a:pt x="24" y="463"/>
                </a:lnTo>
                <a:lnTo>
                  <a:pt x="52" y="386"/>
                </a:lnTo>
                <a:lnTo>
                  <a:pt x="87" y="314"/>
                </a:lnTo>
                <a:lnTo>
                  <a:pt x="132" y="245"/>
                </a:lnTo>
                <a:lnTo>
                  <a:pt x="185" y="186"/>
                </a:lnTo>
                <a:lnTo>
                  <a:pt x="246" y="131"/>
                </a:lnTo>
                <a:lnTo>
                  <a:pt x="313" y="86"/>
                </a:lnTo>
                <a:lnTo>
                  <a:pt x="387" y="51"/>
                </a:lnTo>
                <a:lnTo>
                  <a:pt x="464" y="23"/>
                </a:lnTo>
                <a:lnTo>
                  <a:pt x="546" y="5"/>
                </a:lnTo>
                <a:lnTo>
                  <a:pt x="633" y="0"/>
                </a:lnTo>
                <a:close/>
              </a:path>
            </a:pathLst>
          </a:custGeom>
          <a:solidFill>
            <a:srgbClr val="3E6E28"/>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26" name="Freeform 1205">
            <a:extLst>
              <a:ext uri="{FF2B5EF4-FFF2-40B4-BE49-F238E27FC236}">
                <a16:creationId xmlns:a16="http://schemas.microsoft.com/office/drawing/2014/main" id="{3FE4BF4A-7945-2F26-6470-474D762251CF}"/>
              </a:ext>
            </a:extLst>
          </p:cNvPr>
          <p:cNvSpPr>
            <a:spLocks/>
          </p:cNvSpPr>
          <p:nvPr/>
        </p:nvSpPr>
        <p:spPr bwMode="auto">
          <a:xfrm>
            <a:off x="8153400" y="3543300"/>
            <a:ext cx="2499667" cy="2183728"/>
          </a:xfrm>
          <a:custGeom>
            <a:avLst/>
            <a:gdLst>
              <a:gd name="T0" fmla="*/ 638 w 1276"/>
              <a:gd name="T1" fmla="*/ 0 h 1274"/>
              <a:gd name="T2" fmla="*/ 724 w 1276"/>
              <a:gd name="T3" fmla="*/ 6 h 1274"/>
              <a:gd name="T4" fmla="*/ 807 w 1276"/>
              <a:gd name="T5" fmla="*/ 23 h 1274"/>
              <a:gd name="T6" fmla="*/ 885 w 1276"/>
              <a:gd name="T7" fmla="*/ 51 h 1274"/>
              <a:gd name="T8" fmla="*/ 960 w 1276"/>
              <a:gd name="T9" fmla="*/ 86 h 1274"/>
              <a:gd name="T10" fmla="*/ 1027 w 1276"/>
              <a:gd name="T11" fmla="*/ 133 h 1274"/>
              <a:gd name="T12" fmla="*/ 1090 w 1276"/>
              <a:gd name="T13" fmla="*/ 186 h 1274"/>
              <a:gd name="T14" fmla="*/ 1143 w 1276"/>
              <a:gd name="T15" fmla="*/ 247 h 1274"/>
              <a:gd name="T16" fmla="*/ 1188 w 1276"/>
              <a:gd name="T17" fmla="*/ 316 h 1274"/>
              <a:gd name="T18" fmla="*/ 1225 w 1276"/>
              <a:gd name="T19" fmla="*/ 388 h 1274"/>
              <a:gd name="T20" fmla="*/ 1253 w 1276"/>
              <a:gd name="T21" fmla="*/ 467 h 1274"/>
              <a:gd name="T22" fmla="*/ 1270 w 1276"/>
              <a:gd name="T23" fmla="*/ 551 h 1274"/>
              <a:gd name="T24" fmla="*/ 1276 w 1276"/>
              <a:gd name="T25" fmla="*/ 638 h 1274"/>
              <a:gd name="T26" fmla="*/ 1270 w 1276"/>
              <a:gd name="T27" fmla="*/ 724 h 1274"/>
              <a:gd name="T28" fmla="*/ 1253 w 1276"/>
              <a:gd name="T29" fmla="*/ 807 h 1274"/>
              <a:gd name="T30" fmla="*/ 1225 w 1276"/>
              <a:gd name="T31" fmla="*/ 885 h 1274"/>
              <a:gd name="T32" fmla="*/ 1188 w 1276"/>
              <a:gd name="T33" fmla="*/ 958 h 1274"/>
              <a:gd name="T34" fmla="*/ 1143 w 1276"/>
              <a:gd name="T35" fmla="*/ 1027 h 1274"/>
              <a:gd name="T36" fmla="*/ 1090 w 1276"/>
              <a:gd name="T37" fmla="*/ 1087 h 1274"/>
              <a:gd name="T38" fmla="*/ 1027 w 1276"/>
              <a:gd name="T39" fmla="*/ 1142 h 1274"/>
              <a:gd name="T40" fmla="*/ 960 w 1276"/>
              <a:gd name="T41" fmla="*/ 1188 h 1274"/>
              <a:gd name="T42" fmla="*/ 885 w 1276"/>
              <a:gd name="T43" fmla="*/ 1225 h 1274"/>
              <a:gd name="T44" fmla="*/ 807 w 1276"/>
              <a:gd name="T45" fmla="*/ 1252 h 1274"/>
              <a:gd name="T46" fmla="*/ 724 w 1276"/>
              <a:gd name="T47" fmla="*/ 1268 h 1274"/>
              <a:gd name="T48" fmla="*/ 638 w 1276"/>
              <a:gd name="T49" fmla="*/ 1274 h 1274"/>
              <a:gd name="T50" fmla="*/ 552 w 1276"/>
              <a:gd name="T51" fmla="*/ 1268 h 1274"/>
              <a:gd name="T52" fmla="*/ 469 w 1276"/>
              <a:gd name="T53" fmla="*/ 1252 h 1274"/>
              <a:gd name="T54" fmla="*/ 391 w 1276"/>
              <a:gd name="T55" fmla="*/ 1225 h 1274"/>
              <a:gd name="T56" fmla="*/ 316 w 1276"/>
              <a:gd name="T57" fmla="*/ 1188 h 1274"/>
              <a:gd name="T58" fmla="*/ 249 w 1276"/>
              <a:gd name="T59" fmla="*/ 1142 h 1274"/>
              <a:gd name="T60" fmla="*/ 186 w 1276"/>
              <a:gd name="T61" fmla="*/ 1087 h 1274"/>
              <a:gd name="T62" fmla="*/ 133 w 1276"/>
              <a:gd name="T63" fmla="*/ 1027 h 1274"/>
              <a:gd name="T64" fmla="*/ 88 w 1276"/>
              <a:gd name="T65" fmla="*/ 958 h 1274"/>
              <a:gd name="T66" fmla="*/ 51 w 1276"/>
              <a:gd name="T67" fmla="*/ 885 h 1274"/>
              <a:gd name="T68" fmla="*/ 23 w 1276"/>
              <a:gd name="T69" fmla="*/ 807 h 1274"/>
              <a:gd name="T70" fmla="*/ 6 w 1276"/>
              <a:gd name="T71" fmla="*/ 724 h 1274"/>
              <a:gd name="T72" fmla="*/ 0 w 1276"/>
              <a:gd name="T73" fmla="*/ 638 h 1274"/>
              <a:gd name="T74" fmla="*/ 6 w 1276"/>
              <a:gd name="T75" fmla="*/ 551 h 1274"/>
              <a:gd name="T76" fmla="*/ 23 w 1276"/>
              <a:gd name="T77" fmla="*/ 467 h 1274"/>
              <a:gd name="T78" fmla="*/ 51 w 1276"/>
              <a:gd name="T79" fmla="*/ 388 h 1274"/>
              <a:gd name="T80" fmla="*/ 88 w 1276"/>
              <a:gd name="T81" fmla="*/ 316 h 1274"/>
              <a:gd name="T82" fmla="*/ 133 w 1276"/>
              <a:gd name="T83" fmla="*/ 247 h 1274"/>
              <a:gd name="T84" fmla="*/ 186 w 1276"/>
              <a:gd name="T85" fmla="*/ 186 h 1274"/>
              <a:gd name="T86" fmla="*/ 249 w 1276"/>
              <a:gd name="T87" fmla="*/ 133 h 1274"/>
              <a:gd name="T88" fmla="*/ 316 w 1276"/>
              <a:gd name="T89" fmla="*/ 86 h 1274"/>
              <a:gd name="T90" fmla="*/ 391 w 1276"/>
              <a:gd name="T91" fmla="*/ 51 h 1274"/>
              <a:gd name="T92" fmla="*/ 469 w 1276"/>
              <a:gd name="T93" fmla="*/ 23 h 1274"/>
              <a:gd name="T94" fmla="*/ 552 w 1276"/>
              <a:gd name="T95" fmla="*/ 6 h 1274"/>
              <a:gd name="T96" fmla="*/ 638 w 1276"/>
              <a:gd name="T97" fmla="*/ 0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76" h="1274">
                <a:moveTo>
                  <a:pt x="638" y="0"/>
                </a:moveTo>
                <a:lnTo>
                  <a:pt x="724" y="6"/>
                </a:lnTo>
                <a:lnTo>
                  <a:pt x="807" y="23"/>
                </a:lnTo>
                <a:lnTo>
                  <a:pt x="885" y="51"/>
                </a:lnTo>
                <a:lnTo>
                  <a:pt x="960" y="86"/>
                </a:lnTo>
                <a:lnTo>
                  <a:pt x="1027" y="133"/>
                </a:lnTo>
                <a:lnTo>
                  <a:pt x="1090" y="186"/>
                </a:lnTo>
                <a:lnTo>
                  <a:pt x="1143" y="247"/>
                </a:lnTo>
                <a:lnTo>
                  <a:pt x="1188" y="316"/>
                </a:lnTo>
                <a:lnTo>
                  <a:pt x="1225" y="388"/>
                </a:lnTo>
                <a:lnTo>
                  <a:pt x="1253" y="467"/>
                </a:lnTo>
                <a:lnTo>
                  <a:pt x="1270" y="551"/>
                </a:lnTo>
                <a:lnTo>
                  <a:pt x="1276" y="638"/>
                </a:lnTo>
                <a:lnTo>
                  <a:pt x="1270" y="724"/>
                </a:lnTo>
                <a:lnTo>
                  <a:pt x="1253" y="807"/>
                </a:lnTo>
                <a:lnTo>
                  <a:pt x="1225" y="885"/>
                </a:lnTo>
                <a:lnTo>
                  <a:pt x="1188" y="958"/>
                </a:lnTo>
                <a:lnTo>
                  <a:pt x="1143" y="1027"/>
                </a:lnTo>
                <a:lnTo>
                  <a:pt x="1090" y="1087"/>
                </a:lnTo>
                <a:lnTo>
                  <a:pt x="1027" y="1142"/>
                </a:lnTo>
                <a:lnTo>
                  <a:pt x="960" y="1188"/>
                </a:lnTo>
                <a:lnTo>
                  <a:pt x="885" y="1225"/>
                </a:lnTo>
                <a:lnTo>
                  <a:pt x="807" y="1252"/>
                </a:lnTo>
                <a:lnTo>
                  <a:pt x="724" y="1268"/>
                </a:lnTo>
                <a:lnTo>
                  <a:pt x="638" y="1274"/>
                </a:lnTo>
                <a:lnTo>
                  <a:pt x="552" y="1268"/>
                </a:lnTo>
                <a:lnTo>
                  <a:pt x="469" y="1252"/>
                </a:lnTo>
                <a:lnTo>
                  <a:pt x="391" y="1225"/>
                </a:lnTo>
                <a:lnTo>
                  <a:pt x="316" y="1188"/>
                </a:lnTo>
                <a:lnTo>
                  <a:pt x="249" y="1142"/>
                </a:lnTo>
                <a:lnTo>
                  <a:pt x="186" y="1087"/>
                </a:lnTo>
                <a:lnTo>
                  <a:pt x="133" y="1027"/>
                </a:lnTo>
                <a:lnTo>
                  <a:pt x="88" y="958"/>
                </a:lnTo>
                <a:lnTo>
                  <a:pt x="51" y="885"/>
                </a:lnTo>
                <a:lnTo>
                  <a:pt x="23" y="807"/>
                </a:lnTo>
                <a:lnTo>
                  <a:pt x="6" y="724"/>
                </a:lnTo>
                <a:lnTo>
                  <a:pt x="0" y="638"/>
                </a:lnTo>
                <a:lnTo>
                  <a:pt x="6" y="551"/>
                </a:lnTo>
                <a:lnTo>
                  <a:pt x="23" y="467"/>
                </a:lnTo>
                <a:lnTo>
                  <a:pt x="51" y="388"/>
                </a:lnTo>
                <a:lnTo>
                  <a:pt x="88" y="316"/>
                </a:lnTo>
                <a:lnTo>
                  <a:pt x="133" y="247"/>
                </a:lnTo>
                <a:lnTo>
                  <a:pt x="186" y="186"/>
                </a:lnTo>
                <a:lnTo>
                  <a:pt x="249" y="133"/>
                </a:lnTo>
                <a:lnTo>
                  <a:pt x="316" y="86"/>
                </a:lnTo>
                <a:lnTo>
                  <a:pt x="391" y="51"/>
                </a:lnTo>
                <a:lnTo>
                  <a:pt x="469" y="23"/>
                </a:lnTo>
                <a:lnTo>
                  <a:pt x="552" y="6"/>
                </a:lnTo>
                <a:lnTo>
                  <a:pt x="638" y="0"/>
                </a:lnTo>
                <a:close/>
              </a:path>
            </a:pathLst>
          </a:custGeom>
          <a:solidFill>
            <a:srgbClr val="04A6C2"/>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dirty="0"/>
          </a:p>
        </p:txBody>
      </p:sp>
      <p:sp>
        <p:nvSpPr>
          <p:cNvPr id="20" name="Rectangle 855">
            <a:extLst>
              <a:ext uri="{FF2B5EF4-FFF2-40B4-BE49-F238E27FC236}">
                <a16:creationId xmlns:a16="http://schemas.microsoft.com/office/drawing/2014/main" id="{08FD713C-10F5-84F8-6CA4-136F619F033C}"/>
              </a:ext>
            </a:extLst>
          </p:cNvPr>
          <p:cNvSpPr>
            <a:spLocks noChangeArrowheads="1"/>
          </p:cNvSpPr>
          <p:nvPr/>
        </p:nvSpPr>
        <p:spPr bwMode="auto">
          <a:xfrm>
            <a:off x="8329034" y="3906098"/>
            <a:ext cx="2165190" cy="1419959"/>
          </a:xfrm>
          <a:prstGeom prst="roundRect">
            <a:avLst/>
          </a:prstGeom>
          <a:solidFill>
            <a:srgbClr val="04A6C2"/>
          </a:solidFill>
          <a:ln w="0">
            <a:no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en-US" sz="3000" b="1" kern="100" dirty="0">
                <a:solidFill>
                  <a:schemeClr val="bg1"/>
                </a:solidFill>
                <a:latin typeface="+mj-lt"/>
                <a:ea typeface="Aptos" panose="020B0004020202020204" pitchFamily="34" charset="0"/>
                <a:cs typeface="Times New Roman" panose="02020603050405020304" pitchFamily="18" charset="0"/>
              </a:rPr>
              <a:t>SECTOR ARTÍSTICO</a:t>
            </a:r>
            <a:endParaRPr lang="en-US" sz="3000" b="1" dirty="0">
              <a:solidFill>
                <a:schemeClr val="bg1"/>
              </a:solidFill>
              <a:latin typeface="+mj-lt"/>
            </a:endParaRPr>
          </a:p>
        </p:txBody>
      </p:sp>
    </p:spTree>
    <p:extLst>
      <p:ext uri="{BB962C8B-B14F-4D97-AF65-F5344CB8AC3E}">
        <p14:creationId xmlns:p14="http://schemas.microsoft.com/office/powerpoint/2010/main" val="1087658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4" name="TextBox 3">
            <a:extLst>
              <a:ext uri="{FF2B5EF4-FFF2-40B4-BE49-F238E27FC236}">
                <a16:creationId xmlns:a16="http://schemas.microsoft.com/office/drawing/2014/main" id="{59E408F9-D7E9-77F8-825C-58B64C17D650}"/>
              </a:ext>
            </a:extLst>
          </p:cNvPr>
          <p:cNvSpPr txBox="1"/>
          <p:nvPr/>
        </p:nvSpPr>
        <p:spPr>
          <a:xfrm>
            <a:off x="2209800" y="5384766"/>
            <a:ext cx="11811000" cy="2740366"/>
          </a:xfrm>
          <a:prstGeom prst="rect">
            <a:avLst/>
          </a:prstGeom>
          <a:noFill/>
        </p:spPr>
        <p:txBody>
          <a:bodyPr wrap="square">
            <a:spAutoFit/>
          </a:bodyPr>
          <a:lstStyle/>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US" sz="3500" dirty="0">
                <a:effectLst/>
                <a:latin typeface="+mj-lt"/>
                <a:ea typeface="Arial" panose="020B0604020202020204" pitchFamily="34" charset="0"/>
              </a:rPr>
              <a:t>Conocimientos: contextos, metodologías</a:t>
            </a: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US" sz="3500" dirty="0">
                <a:effectLst/>
                <a:latin typeface="+mj-lt"/>
                <a:ea typeface="Arial" panose="020B0604020202020204" pitchFamily="34" charset="0"/>
              </a:rPr>
              <a:t>Habilidades: navegar y combinar prácticas</a:t>
            </a: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US" sz="3500" dirty="0">
                <a:effectLst/>
                <a:latin typeface="+mj-lt"/>
                <a:ea typeface="Arial" panose="020B0604020202020204" pitchFamily="34" charset="0"/>
              </a:rPr>
              <a:t>Competencias: autonomía en la formación</a:t>
            </a:r>
          </a:p>
        </p:txBody>
      </p:sp>
      <p:sp>
        <p:nvSpPr>
          <p:cNvPr id="5" name="TextBox 4">
            <a:extLst>
              <a:ext uri="{FF2B5EF4-FFF2-40B4-BE49-F238E27FC236}">
                <a16:creationId xmlns:a16="http://schemas.microsoft.com/office/drawing/2014/main" id="{13369D47-F118-BBD2-940B-DBC80CA88DC3}"/>
              </a:ext>
            </a:extLst>
          </p:cNvPr>
          <p:cNvSpPr txBox="1"/>
          <p:nvPr/>
        </p:nvSpPr>
        <p:spPr>
          <a:xfrm>
            <a:off x="2133600" y="4000500"/>
            <a:ext cx="14401800" cy="861774"/>
          </a:xfrm>
          <a:prstGeom prst="rect">
            <a:avLst/>
          </a:prstGeom>
          <a:noFill/>
        </p:spPr>
        <p:txBody>
          <a:bodyPr wrap="square">
            <a:spAutoFit/>
          </a:bodyPr>
          <a:lstStyle/>
          <a:p>
            <a:pPr lvl="0"/>
            <a:r>
              <a:rPr lang="en-US" sz="5000" b="1" dirty="0"/>
              <a:t>Resultados del aprendizaje</a:t>
            </a:r>
            <a:endParaRPr lang="el-GR" sz="50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DD594-5646-9428-94E1-3EDA595B086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9EBB975-4991-E810-414D-B03593CAA9A1}"/>
              </a:ext>
            </a:extLst>
          </p:cNvPr>
          <p:cNvSpPr txBox="1"/>
          <p:nvPr/>
        </p:nvSpPr>
        <p:spPr>
          <a:xfrm>
            <a:off x="1524000" y="5829300"/>
            <a:ext cx="14706600" cy="1015663"/>
          </a:xfrm>
          <a:prstGeom prst="rect">
            <a:avLst/>
          </a:prstGeom>
          <a:noFill/>
        </p:spPr>
        <p:txBody>
          <a:bodyPr wrap="square">
            <a:spAutoFit/>
          </a:bodyPr>
          <a:lstStyle/>
          <a:p>
            <a:r>
              <a:rPr lang="en-US" sz="6000" b="1" i="1" dirty="0">
                <a:solidFill>
                  <a:srgbClr val="FF0000"/>
                </a:solidFill>
                <a:effectLst/>
                <a:latin typeface="Calibri" panose="020F0502020204030204" pitchFamily="34" charset="0"/>
                <a:ea typeface="Times New Roman" panose="02020603050405020304" pitchFamily="18" charset="0"/>
              </a:rPr>
              <a:t>¿Qué métodos me resultan fáciles/difíciles?</a:t>
            </a:r>
            <a:endParaRPr lang="el-GR" sz="6000" b="1" dirty="0">
              <a:solidFill>
                <a:srgbClr val="FF0000"/>
              </a:solidFill>
            </a:endParaRPr>
          </a:p>
        </p:txBody>
      </p:sp>
      <p:pic>
        <p:nvPicPr>
          <p:cNvPr id="6" name="Γραφικό 5">
            <a:extLst>
              <a:ext uri="{FF2B5EF4-FFF2-40B4-BE49-F238E27FC236}">
                <a16:creationId xmlns:a16="http://schemas.microsoft.com/office/drawing/2014/main" id="{A9785FC5-199C-59FB-AE95-9A4CA8A48738}"/>
              </a:ext>
            </a:extLst>
          </p:cNvPr>
          <p:cNvPicPr>
            <a:picLocks/>
          </p:cNvPicPr>
          <p:nvPr/>
        </p:nvPicPr>
        <p:blipFill>
          <a:blip r:embed="rId2">
            <a:extLst>
              <a:ext uri="{96DAC541-7B7A-43D3-8B79-37D633B846F1}">
                <asvg:svgBlip xmlns:asvg="http://schemas.microsoft.com/office/drawing/2016/SVG/main" r:embed="rId3"/>
              </a:ext>
            </a:extLst>
          </a:blip>
          <a:stretch>
            <a:fillRect/>
          </a:stretch>
        </p:blipFill>
        <p:spPr>
          <a:xfrm>
            <a:off x="12496800" y="190500"/>
            <a:ext cx="5105400" cy="4953000"/>
          </a:xfrm>
          <a:prstGeom prst="rect">
            <a:avLst/>
          </a:prstGeom>
        </p:spPr>
      </p:pic>
      <p:sp>
        <p:nvSpPr>
          <p:cNvPr id="3" name="CasellaDiTesto 2">
            <a:extLst>
              <a:ext uri="{FF2B5EF4-FFF2-40B4-BE49-F238E27FC236}">
                <a16:creationId xmlns:a16="http://schemas.microsoft.com/office/drawing/2014/main" id="{7CE7209B-3B74-95A5-07BF-9051538887C2}"/>
              </a:ext>
            </a:extLst>
          </p:cNvPr>
          <p:cNvSpPr txBox="1"/>
          <p:nvPr/>
        </p:nvSpPr>
        <p:spPr>
          <a:xfrm>
            <a:off x="3962400" y="1485900"/>
            <a:ext cx="9144000" cy="2359813"/>
          </a:xfrm>
          <a:prstGeom prst="rect">
            <a:avLst/>
          </a:prstGeom>
          <a:noFill/>
        </p:spPr>
        <p:txBody>
          <a:bodyPr wrap="square" lIns="91440" tIns="45720" rIns="91440" bIns="45720" anchor="t">
            <a:spAutoFit/>
          </a:bodyPr>
          <a:lstStyle/>
          <a:p>
            <a:pPr algn="ctr">
              <a:lnSpc>
                <a:spcPct val="115000"/>
              </a:lnSpc>
              <a:spcBef>
                <a:spcPts val="2400"/>
              </a:spcBef>
            </a:pPr>
            <a:r>
              <a:rPr lang="en-US" sz="6600" b="1" kern="0" dirty="0">
                <a:solidFill>
                  <a:srgbClr val="365F91"/>
                </a:solidFill>
                <a:effectLst/>
                <a:latin typeface="Calibri" panose="020F0502020204030204" pitchFamily="34" charset="0"/>
                <a:ea typeface="MS Gothic" panose="020B0609070205080204" pitchFamily="49" charset="-128"/>
                <a:cs typeface="Times New Roman" panose="02020603050405020304" pitchFamily="18" charset="0"/>
              </a:rPr>
              <a:t>Preguntas para la reflexión</a:t>
            </a:r>
            <a:endParaRPr lang="it-IT" sz="6600" b="1" kern="0" dirty="0">
              <a:solidFill>
                <a:srgbClr val="365F91"/>
              </a:solidFill>
              <a:effectLst/>
              <a:latin typeface="Calibri" panose="020F0502020204030204" pitchFamily="34" charset="0"/>
              <a:ea typeface="MS Gothic" panose="020B0609070205080204" pitchFamily="49" charset="-128"/>
              <a:cs typeface="Times New Roman" panose="02020603050405020304" pitchFamily="18" charset="0"/>
            </a:endParaRPr>
          </a:p>
        </p:txBody>
      </p:sp>
    </p:spTree>
    <p:extLst>
      <p:ext uri="{BB962C8B-B14F-4D97-AF65-F5344CB8AC3E}">
        <p14:creationId xmlns:p14="http://schemas.microsoft.com/office/powerpoint/2010/main" val="7936282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FA33E-AB18-2238-0164-40B365AE22F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C756088-1C3F-98E0-B203-B151F4810A1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D7AD0122-36CE-F35D-A752-7262017253BD}"/>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18A955A4-BE79-B3C7-CA1C-0F7507FA6D16}"/>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Actividad C1.A1</a:t>
            </a:r>
            <a:endParaRPr lang="el-GR" sz="6000" dirty="0">
              <a:solidFill>
                <a:srgbClr val="3F6031"/>
              </a:solidFill>
            </a:endParaRPr>
          </a:p>
        </p:txBody>
      </p:sp>
      <p:sp>
        <p:nvSpPr>
          <p:cNvPr id="7" name="TextBox 6">
            <a:extLst>
              <a:ext uri="{FF2B5EF4-FFF2-40B4-BE49-F238E27FC236}">
                <a16:creationId xmlns:a16="http://schemas.microsoft.com/office/drawing/2014/main" id="{9751BF3C-1FAD-501C-39B2-385C845E8C71}"/>
              </a:ext>
            </a:extLst>
          </p:cNvPr>
          <p:cNvSpPr txBox="1"/>
          <p:nvPr/>
        </p:nvSpPr>
        <p:spPr>
          <a:xfrm>
            <a:off x="1828800" y="3948619"/>
            <a:ext cx="15866165" cy="3231077"/>
          </a:xfrm>
          <a:prstGeom prst="rect">
            <a:avLst/>
          </a:prstGeom>
          <a:noFill/>
        </p:spPr>
        <p:txBody>
          <a:bodyPr wrap="square" lIns="91440" tIns="45720" rIns="91440" bIns="45720" anchor="t">
            <a:spAutoFit/>
          </a:bodyPr>
          <a:lstStyle/>
          <a:p>
            <a:pPr marL="80010">
              <a:lnSpc>
                <a:spcPct val="115000"/>
              </a:lnSpc>
              <a:spcBef>
                <a:spcPts val="600"/>
              </a:spcBef>
              <a:spcAft>
                <a:spcPts val="600"/>
              </a:spcAft>
            </a:pPr>
            <a:r>
              <a:rPr lang="en-US" sz="4500" b="1" dirty="0">
                <a:solidFill>
                  <a:srgbClr val="569938"/>
                </a:solidFill>
                <a:latin typeface="Calibri"/>
                <a:ea typeface="Calibri"/>
                <a:cs typeface="Calibri"/>
              </a:rPr>
              <a:t>¿Cómo se </a:t>
            </a:r>
            <a:r>
              <a:rPr lang="en-US" sz="4500" b="1" dirty="0" err="1">
                <a:solidFill>
                  <a:srgbClr val="569938"/>
                </a:solidFill>
                <a:latin typeface="Calibri"/>
                <a:ea typeface="Calibri"/>
                <a:cs typeface="Calibri"/>
              </a:rPr>
              <a:t>puede</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equilibrar</a:t>
            </a:r>
            <a:r>
              <a:rPr lang="en-US" sz="4500" b="1" dirty="0">
                <a:solidFill>
                  <a:srgbClr val="569938"/>
                </a:solidFill>
                <a:latin typeface="Calibri"/>
                <a:ea typeface="Calibri"/>
                <a:cs typeface="Calibri"/>
              </a:rPr>
              <a:t> la </a:t>
            </a:r>
            <a:r>
              <a:rPr lang="en-US" sz="4500" b="1" dirty="0" err="1">
                <a:solidFill>
                  <a:srgbClr val="569938"/>
                </a:solidFill>
                <a:latin typeface="Calibri"/>
                <a:ea typeface="Calibri"/>
                <a:cs typeface="Calibri"/>
              </a:rPr>
              <a:t>teoría</a:t>
            </a:r>
            <a:r>
              <a:rPr lang="en-US" sz="4500" b="1" dirty="0">
                <a:solidFill>
                  <a:srgbClr val="569938"/>
                </a:solidFill>
                <a:latin typeface="Calibri"/>
                <a:ea typeface="Calibri"/>
                <a:cs typeface="Calibri"/>
              </a:rPr>
              <a:t> y la </a:t>
            </a:r>
            <a:r>
              <a:rPr lang="en-US" sz="4500" b="1" dirty="0" err="1">
                <a:solidFill>
                  <a:srgbClr val="569938"/>
                </a:solidFill>
                <a:latin typeface="Calibri"/>
                <a:ea typeface="Calibri"/>
                <a:cs typeface="Calibri"/>
              </a:rPr>
              <a:t>práctica</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en</a:t>
            </a:r>
            <a:r>
              <a:rPr lang="en-US" sz="4500" b="1" dirty="0">
                <a:solidFill>
                  <a:srgbClr val="569938"/>
                </a:solidFill>
                <a:latin typeface="Calibri"/>
                <a:ea typeface="Calibri"/>
                <a:cs typeface="Calibri"/>
              </a:rPr>
              <a:t> las </a:t>
            </a:r>
            <a:r>
              <a:rPr lang="en-US" sz="4500" b="1" dirty="0" err="1">
                <a:solidFill>
                  <a:srgbClr val="569938"/>
                </a:solidFill>
                <a:latin typeface="Calibri"/>
                <a:ea typeface="Calibri"/>
                <a:cs typeface="Calibri"/>
              </a:rPr>
              <a:t>sesiones</a:t>
            </a:r>
            <a:r>
              <a:rPr lang="en-US" sz="4500" b="1" dirty="0">
                <a:solidFill>
                  <a:srgbClr val="569938"/>
                </a:solidFill>
                <a:latin typeface="Calibri"/>
                <a:ea typeface="Calibri"/>
                <a:cs typeface="Calibri"/>
              </a:rPr>
              <a:t> de </a:t>
            </a:r>
            <a:r>
              <a:rPr lang="en-US" sz="4500" b="1" dirty="0" err="1">
                <a:solidFill>
                  <a:srgbClr val="569938"/>
                </a:solidFill>
                <a:latin typeface="Calibri"/>
                <a:ea typeface="Calibri"/>
                <a:cs typeface="Calibri"/>
              </a:rPr>
              <a:t>formación</a:t>
            </a:r>
            <a:r>
              <a:rPr lang="en-US" sz="4500" b="1" dirty="0">
                <a:solidFill>
                  <a:srgbClr val="569938"/>
                </a:solidFill>
                <a:latin typeface="Calibri"/>
                <a:ea typeface="Calibri"/>
                <a:cs typeface="Calibri"/>
              </a:rPr>
              <a:t> para </a:t>
            </a:r>
            <a:r>
              <a:rPr lang="en-US" sz="4500" b="1" dirty="0" err="1">
                <a:solidFill>
                  <a:srgbClr val="569938"/>
                </a:solidFill>
                <a:latin typeface="Calibri"/>
                <a:ea typeface="Calibri"/>
                <a:cs typeface="Calibri"/>
              </a:rPr>
              <a:t>garantizar</a:t>
            </a:r>
            <a:r>
              <a:rPr lang="en-US" sz="4500" b="1" dirty="0">
                <a:solidFill>
                  <a:srgbClr val="569938"/>
                </a:solidFill>
                <a:latin typeface="Calibri"/>
                <a:ea typeface="Calibri"/>
                <a:cs typeface="Calibri"/>
              </a:rPr>
              <a:t> que los alumnos no solo realicen las tareas, sino que también comprendan los principios que hay detrás de ellas?</a:t>
            </a:r>
            <a:endParaRPr lang="el-GR" sz="4500" b="1" dirty="0">
              <a:solidFill>
                <a:srgbClr val="569938"/>
              </a:solidFill>
              <a:latin typeface="Calibri"/>
              <a:ea typeface="Calibri"/>
              <a:cs typeface="Calibri"/>
            </a:endParaRPr>
          </a:p>
        </p:txBody>
      </p:sp>
    </p:spTree>
    <p:extLst>
      <p:ext uri="{BB962C8B-B14F-4D97-AF65-F5344CB8AC3E}">
        <p14:creationId xmlns:p14="http://schemas.microsoft.com/office/powerpoint/2010/main" val="33227292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CF629-A09D-4BF6-7A36-4D2EA82B4D1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F0168CD3-B077-DD2B-2480-C698EE4CBF1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6ADF8E73-25CE-F2C2-DC42-6B362D5E8D67}"/>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AC3F647C-4CF9-B551-C3AE-9E54805186F2}"/>
              </a:ext>
            </a:extLst>
          </p:cNvPr>
          <p:cNvSpPr txBox="1"/>
          <p:nvPr/>
        </p:nvSpPr>
        <p:spPr>
          <a:xfrm>
            <a:off x="0" y="990712"/>
            <a:ext cx="16687800" cy="923330"/>
          </a:xfrm>
          <a:prstGeom prst="rect">
            <a:avLst/>
          </a:prstGeom>
          <a:noFill/>
        </p:spPr>
        <p:txBody>
          <a:bodyPr wrap="square" lIns="91440" tIns="45720" rIns="91440" bIns="45720" anchor="t">
            <a:spAutoFit/>
          </a:bodyPr>
          <a:lstStyle/>
          <a:p>
            <a:pPr algn="r"/>
            <a:r>
              <a:rPr lang="en-US" sz="5400" b="1" dirty="0" err="1"/>
              <a:t>Enseñanza</a:t>
            </a:r>
            <a:r>
              <a:rPr lang="en-US" sz="5400" b="1" dirty="0"/>
              <a:t> vs </a:t>
            </a:r>
            <a:r>
              <a:rPr lang="en-US" sz="5400" b="1" dirty="0" err="1"/>
              <a:t>Formación</a:t>
            </a:r>
            <a:endParaRPr lang="en-US" dirty="0"/>
          </a:p>
        </p:txBody>
      </p:sp>
      <p:sp>
        <p:nvSpPr>
          <p:cNvPr id="6" name="TextBox 5">
            <a:extLst>
              <a:ext uri="{FF2B5EF4-FFF2-40B4-BE49-F238E27FC236}">
                <a16:creationId xmlns:a16="http://schemas.microsoft.com/office/drawing/2014/main" id="{8DE932A5-71F2-358C-095A-D7691E70452D}"/>
              </a:ext>
            </a:extLst>
          </p:cNvPr>
          <p:cNvSpPr txBox="1"/>
          <p:nvPr/>
        </p:nvSpPr>
        <p:spPr>
          <a:xfrm>
            <a:off x="5410200" y="2845462"/>
            <a:ext cx="11734800" cy="4505272"/>
          </a:xfrm>
          <a:prstGeom prst="rect">
            <a:avLst/>
          </a:prstGeom>
          <a:noFill/>
        </p:spPr>
        <p:txBody>
          <a:bodyPr wrap="square" lIns="91440" tIns="45720" rIns="91440" bIns="45720" anchor="t">
            <a:spAutoFit/>
          </a:bodyPr>
          <a:lstStyle/>
          <a:p>
            <a:pPr>
              <a:lnSpc>
                <a:spcPct val="107000"/>
              </a:lnSpc>
              <a:spcAft>
                <a:spcPts val="800"/>
              </a:spcAft>
            </a:pPr>
            <a:r>
              <a:rPr lang="en-US" sz="4500" b="1" dirty="0"/>
              <a:t>Basándose en las diferentes </a:t>
            </a:r>
            <a:r>
              <a:rPr lang="en-US" sz="4500" b="1" dirty="0" err="1"/>
              <a:t>funciones</a:t>
            </a:r>
            <a:r>
              <a:rPr lang="en-US" sz="4500" b="1" dirty="0"/>
              <a:t> </a:t>
            </a:r>
            <a:r>
              <a:rPr lang="en-US" sz="4500" b="1" dirty="0" err="1"/>
              <a:t>que</a:t>
            </a:r>
            <a:r>
              <a:rPr lang="en-US" sz="4500" b="1" dirty="0"/>
              <a:t> </a:t>
            </a:r>
            <a:r>
              <a:rPr lang="en-US" sz="4500" b="1" dirty="0" err="1"/>
              <a:t>implican</a:t>
            </a:r>
            <a:r>
              <a:rPr lang="en-US" sz="4500" b="1" dirty="0"/>
              <a:t> la </a:t>
            </a:r>
            <a:r>
              <a:rPr lang="en-US" sz="4500" b="1" dirty="0" err="1"/>
              <a:t>enseñanza</a:t>
            </a:r>
            <a:r>
              <a:rPr lang="en-US" sz="4500" b="1" dirty="0"/>
              <a:t> y la </a:t>
            </a:r>
            <a:r>
              <a:rPr lang="en-US" sz="4500" b="1" dirty="0" err="1"/>
              <a:t>formación</a:t>
            </a:r>
            <a:r>
              <a:rPr lang="en-US" sz="4500" b="1" dirty="0"/>
              <a:t>, </a:t>
            </a:r>
            <a:r>
              <a:rPr lang="en-US" sz="4500" b="1" dirty="0" err="1"/>
              <a:t>reflexionar</a:t>
            </a:r>
            <a:r>
              <a:rPr lang="en-US" sz="4500" b="1" dirty="0"/>
              <a:t> </a:t>
            </a:r>
            <a:r>
              <a:rPr lang="en-US" sz="4500" b="1" dirty="0" err="1"/>
              <a:t>sobre</a:t>
            </a:r>
            <a:r>
              <a:rPr lang="en-US" sz="4500" b="1" dirty="0"/>
              <a:t> </a:t>
            </a:r>
            <a:r>
              <a:rPr lang="en-US" sz="4500" b="1" dirty="0" err="1"/>
              <a:t>cómo</a:t>
            </a:r>
            <a:r>
              <a:rPr lang="en-US" sz="4500" b="1" dirty="0"/>
              <a:t> </a:t>
            </a:r>
            <a:r>
              <a:rPr lang="en-US" sz="4500" b="1" dirty="0" err="1"/>
              <a:t>integrar</a:t>
            </a:r>
            <a:r>
              <a:rPr lang="en-US" sz="4500" b="1" dirty="0"/>
              <a:t> </a:t>
            </a:r>
            <a:r>
              <a:rPr lang="en-US" sz="4500" b="1" dirty="0" err="1"/>
              <a:t>los</a:t>
            </a:r>
            <a:r>
              <a:rPr lang="en-US" sz="4500" b="1" dirty="0"/>
              <a:t> </a:t>
            </a:r>
            <a:r>
              <a:rPr lang="en-US" sz="4500" b="1" dirty="0" err="1"/>
              <a:t>marcos</a:t>
            </a:r>
            <a:r>
              <a:rPr lang="en-US" sz="4500" b="1" dirty="0"/>
              <a:t> </a:t>
            </a:r>
            <a:r>
              <a:rPr lang="en-US" sz="4500" b="1" dirty="0" err="1"/>
              <a:t>teóricos</a:t>
            </a:r>
            <a:r>
              <a:rPr lang="en-US" sz="4500" b="1" dirty="0"/>
              <a:t> </a:t>
            </a:r>
            <a:r>
              <a:rPr lang="en-US" sz="4500" b="1" dirty="0" err="1"/>
              <a:t>en</a:t>
            </a:r>
            <a:r>
              <a:rPr lang="en-US" sz="4500" b="1" dirty="0"/>
              <a:t> </a:t>
            </a:r>
            <a:r>
              <a:rPr lang="en-US" sz="4500" b="1" dirty="0" err="1"/>
              <a:t>el</a:t>
            </a:r>
            <a:r>
              <a:rPr lang="en-US" sz="4500" b="1" dirty="0"/>
              <a:t> </a:t>
            </a:r>
            <a:r>
              <a:rPr lang="en-US" sz="4500" b="1" dirty="0" err="1"/>
              <a:t>aprendizaje</a:t>
            </a:r>
            <a:r>
              <a:rPr lang="en-US" sz="4500" b="1" dirty="0"/>
              <a:t> </a:t>
            </a:r>
            <a:r>
              <a:rPr lang="en-US" sz="4500" b="1" dirty="0" err="1"/>
              <a:t>práctico</a:t>
            </a:r>
            <a:r>
              <a:rPr lang="en-US" sz="4500" b="1" dirty="0"/>
              <a:t>, especialmente en campos marcados por rápidos cambios tecnológicos y culturales.</a:t>
            </a:r>
          </a:p>
        </p:txBody>
      </p:sp>
      <p:pic>
        <p:nvPicPr>
          <p:cNvPr id="4" name="Γραφικό 3">
            <a:extLst>
              <a:ext uri="{FF2B5EF4-FFF2-40B4-BE49-F238E27FC236}">
                <a16:creationId xmlns:a16="http://schemas.microsoft.com/office/drawing/2014/main" id="{7046B0E0-C045-078D-4236-B8B9E68BF2A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524000" y="3171362"/>
            <a:ext cx="3200400" cy="3112499"/>
          </a:xfrm>
          <a:prstGeom prst="rect">
            <a:avLst/>
          </a:prstGeom>
        </p:spPr>
      </p:pic>
      <p:sp>
        <p:nvSpPr>
          <p:cNvPr id="9" name="TextBox 4">
            <a:extLst>
              <a:ext uri="{FF2B5EF4-FFF2-40B4-BE49-F238E27FC236}">
                <a16:creationId xmlns:a16="http://schemas.microsoft.com/office/drawing/2014/main" id="{27E1D7C9-21A3-041F-14C2-048BE0A4BBCD}"/>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Debate colectivo</a:t>
            </a:r>
            <a:endParaRPr lang="el-GR" sz="6000" b="1" dirty="0">
              <a:solidFill>
                <a:srgbClr val="FF0000"/>
              </a:solidFill>
            </a:endParaRPr>
          </a:p>
        </p:txBody>
      </p:sp>
    </p:spTree>
    <p:extLst>
      <p:ext uri="{BB962C8B-B14F-4D97-AF65-F5344CB8AC3E}">
        <p14:creationId xmlns:p14="http://schemas.microsoft.com/office/powerpoint/2010/main" val="16846810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3DF1B-4D9C-D5D7-92A8-45149F3751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0A275C3-C7A0-13A2-2034-681017D34FB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B8B8C6ED-4B34-3A86-2438-BD45CDB4A3F2}"/>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16F0F62A-543E-7A85-D7F3-C962F30BA0AA}"/>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Actividad C1.A2</a:t>
            </a:r>
            <a:endParaRPr lang="el-GR" sz="6000" dirty="0">
              <a:solidFill>
                <a:srgbClr val="3F6031"/>
              </a:solidFill>
            </a:endParaRPr>
          </a:p>
        </p:txBody>
      </p:sp>
      <p:sp>
        <p:nvSpPr>
          <p:cNvPr id="7" name="TextBox 6">
            <a:extLst>
              <a:ext uri="{FF2B5EF4-FFF2-40B4-BE49-F238E27FC236}">
                <a16:creationId xmlns:a16="http://schemas.microsoft.com/office/drawing/2014/main" id="{1FDAB8D0-D7F5-DFF5-E08D-1C4DB951AFCF}"/>
              </a:ext>
            </a:extLst>
          </p:cNvPr>
          <p:cNvSpPr txBox="1"/>
          <p:nvPr/>
        </p:nvSpPr>
        <p:spPr>
          <a:xfrm>
            <a:off x="1828800" y="3948619"/>
            <a:ext cx="15866165" cy="2434705"/>
          </a:xfrm>
          <a:prstGeom prst="rect">
            <a:avLst/>
          </a:prstGeom>
          <a:noFill/>
        </p:spPr>
        <p:txBody>
          <a:bodyPr wrap="square" lIns="91440" tIns="45720" rIns="91440" bIns="45720" anchor="t">
            <a:spAutoFit/>
          </a:bodyPr>
          <a:lstStyle/>
          <a:p>
            <a:pPr marL="80010">
              <a:lnSpc>
                <a:spcPct val="115000"/>
              </a:lnSpc>
              <a:spcBef>
                <a:spcPts val="600"/>
              </a:spcBef>
              <a:spcAft>
                <a:spcPts val="600"/>
              </a:spcAft>
            </a:pPr>
            <a:r>
              <a:rPr lang="en-US" sz="4500" b="1" dirty="0">
                <a:solidFill>
                  <a:srgbClr val="569938"/>
                </a:solidFill>
                <a:latin typeface="Calibri"/>
                <a:ea typeface="Calibri"/>
                <a:cs typeface="Calibri"/>
              </a:rPr>
              <a:t>¿</a:t>
            </a:r>
            <a:r>
              <a:rPr lang="en-US" sz="4500" b="1" dirty="0" err="1">
                <a:solidFill>
                  <a:srgbClr val="569938"/>
                </a:solidFill>
                <a:latin typeface="Calibri"/>
                <a:ea typeface="Calibri"/>
                <a:cs typeface="Calibri"/>
              </a:rPr>
              <a:t>Cuál</a:t>
            </a:r>
            <a:r>
              <a:rPr lang="en-US" sz="4500" b="1" dirty="0">
                <a:solidFill>
                  <a:srgbClr val="569938"/>
                </a:solidFill>
                <a:latin typeface="Calibri"/>
                <a:ea typeface="Calibri"/>
                <a:cs typeface="Calibri"/>
              </a:rPr>
              <a:t> es </a:t>
            </a:r>
            <a:r>
              <a:rPr lang="en-US" sz="4500" b="1" dirty="0" err="1">
                <a:solidFill>
                  <a:srgbClr val="569938"/>
                </a:solidFill>
                <a:latin typeface="Calibri"/>
                <a:ea typeface="Calibri"/>
                <a:cs typeface="Calibri"/>
              </a:rPr>
              <a:t>tu</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enfoque</a:t>
            </a:r>
            <a:r>
              <a:rPr lang="en-US" sz="4500" b="1" dirty="0">
                <a:solidFill>
                  <a:srgbClr val="569938"/>
                </a:solidFill>
                <a:latin typeface="Calibri"/>
                <a:ea typeface="Calibri"/>
                <a:cs typeface="Calibri"/>
              </a:rPr>
              <a:t> personal o «</a:t>
            </a:r>
            <a:r>
              <a:rPr lang="en-US" sz="4500" b="1" dirty="0" err="1">
                <a:solidFill>
                  <a:srgbClr val="569938"/>
                </a:solidFill>
                <a:latin typeface="Calibri"/>
                <a:ea typeface="Calibri"/>
                <a:cs typeface="Calibri"/>
              </a:rPr>
              <a:t>identidad</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como</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formador</a:t>
            </a:r>
            <a:r>
              <a:rPr lang="en-US" sz="4500" b="1" dirty="0">
                <a:solidFill>
                  <a:srgbClr val="569938"/>
                </a:solidFill>
                <a:latin typeface="Calibri"/>
                <a:ea typeface="Calibri"/>
                <a:cs typeface="Calibri"/>
              </a:rPr>
              <a:t>» y </a:t>
            </a:r>
            <a:r>
              <a:rPr lang="en-US" sz="4500" b="1" dirty="0" err="1">
                <a:solidFill>
                  <a:srgbClr val="569938"/>
                </a:solidFill>
                <a:latin typeface="Calibri"/>
                <a:ea typeface="Calibri"/>
                <a:cs typeface="Calibri"/>
              </a:rPr>
              <a:t>cómo</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garantizarás</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que</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tus</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preferencias</a:t>
            </a:r>
            <a:r>
              <a:rPr lang="en-US" sz="4500" b="1" dirty="0">
                <a:solidFill>
                  <a:srgbClr val="569938"/>
                </a:solidFill>
                <a:latin typeface="Calibri"/>
                <a:ea typeface="Calibri"/>
                <a:cs typeface="Calibri"/>
              </a:rPr>
              <a:t> no </a:t>
            </a:r>
            <a:r>
              <a:rPr lang="en-US" sz="4500" b="1" dirty="0" err="1">
                <a:solidFill>
                  <a:srgbClr val="569938"/>
                </a:solidFill>
                <a:latin typeface="Calibri"/>
                <a:ea typeface="Calibri"/>
                <a:cs typeface="Calibri"/>
              </a:rPr>
              <a:t>eclipsen</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los</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objetivos</a:t>
            </a:r>
            <a:r>
              <a:rPr lang="en-US" sz="4500" b="1" dirty="0">
                <a:solidFill>
                  <a:srgbClr val="569938"/>
                </a:solidFill>
                <a:latin typeface="Calibri"/>
                <a:ea typeface="Calibri"/>
                <a:cs typeface="Calibri"/>
              </a:rPr>
              <a:t> y </a:t>
            </a:r>
            <a:r>
              <a:rPr lang="en-US" sz="4500" b="1" dirty="0" err="1">
                <a:solidFill>
                  <a:srgbClr val="569938"/>
                </a:solidFill>
                <a:latin typeface="Calibri"/>
                <a:ea typeface="Calibri"/>
                <a:cs typeface="Calibri"/>
              </a:rPr>
              <a:t>necesidades</a:t>
            </a:r>
            <a:r>
              <a:rPr lang="en-US" sz="4500" b="1" dirty="0">
                <a:solidFill>
                  <a:srgbClr val="569938"/>
                </a:solidFill>
                <a:latin typeface="Calibri"/>
                <a:ea typeface="Calibri"/>
                <a:cs typeface="Calibri"/>
              </a:rPr>
              <a:t> de </a:t>
            </a:r>
            <a:r>
              <a:rPr lang="en-US" sz="4500" b="1" dirty="0" err="1">
                <a:solidFill>
                  <a:srgbClr val="569938"/>
                </a:solidFill>
                <a:latin typeface="Calibri"/>
                <a:ea typeface="Calibri"/>
                <a:cs typeface="Calibri"/>
              </a:rPr>
              <a:t>aprendizaje</a:t>
            </a:r>
            <a:r>
              <a:rPr lang="en-US" sz="4500" b="1" dirty="0">
                <a:solidFill>
                  <a:srgbClr val="569938"/>
                </a:solidFill>
                <a:latin typeface="Calibri"/>
                <a:ea typeface="Calibri"/>
                <a:cs typeface="Calibri"/>
              </a:rPr>
              <a:t> de sus alumnos?</a:t>
            </a:r>
            <a:endParaRPr lang="el-GR" sz="4500" b="1" dirty="0">
              <a:solidFill>
                <a:srgbClr val="569938"/>
              </a:solidFill>
              <a:latin typeface="Calibri"/>
              <a:ea typeface="Calibri"/>
              <a:cs typeface="Calibri"/>
            </a:endParaRPr>
          </a:p>
        </p:txBody>
      </p:sp>
    </p:spTree>
    <p:extLst>
      <p:ext uri="{BB962C8B-B14F-4D97-AF65-F5344CB8AC3E}">
        <p14:creationId xmlns:p14="http://schemas.microsoft.com/office/powerpoint/2010/main" val="8221436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A6EAC-EEB6-A295-2049-9484B4196B2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8A452FE-24D7-3524-B6E7-99454959E4AD}"/>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EFDB760-154E-7A4B-EC9B-E30F4991E923}"/>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EBAD61D2-1B04-1830-E709-4BA4FDE893C3}"/>
              </a:ext>
            </a:extLst>
          </p:cNvPr>
          <p:cNvSpPr txBox="1"/>
          <p:nvPr/>
        </p:nvSpPr>
        <p:spPr>
          <a:xfrm>
            <a:off x="0" y="990712"/>
            <a:ext cx="16687800" cy="923330"/>
          </a:xfrm>
          <a:prstGeom prst="rect">
            <a:avLst/>
          </a:prstGeom>
          <a:noFill/>
        </p:spPr>
        <p:txBody>
          <a:bodyPr wrap="square">
            <a:spAutoFit/>
          </a:bodyPr>
          <a:lstStyle/>
          <a:p>
            <a:pPr lvl="0" algn="r"/>
            <a:r>
              <a:rPr lang="en-US" sz="5400" b="1" dirty="0"/>
              <a:t>Un enfoque centrado en el alumno</a:t>
            </a:r>
            <a:endParaRPr lang="el-GR" sz="5000" b="1" dirty="0"/>
          </a:p>
        </p:txBody>
      </p:sp>
      <p:sp>
        <p:nvSpPr>
          <p:cNvPr id="6" name="TextBox 5">
            <a:extLst>
              <a:ext uri="{FF2B5EF4-FFF2-40B4-BE49-F238E27FC236}">
                <a16:creationId xmlns:a16="http://schemas.microsoft.com/office/drawing/2014/main" id="{78F59C0A-258A-020F-4F6F-6809F1487D82}"/>
              </a:ext>
            </a:extLst>
          </p:cNvPr>
          <p:cNvSpPr txBox="1"/>
          <p:nvPr/>
        </p:nvSpPr>
        <p:spPr>
          <a:xfrm>
            <a:off x="5257800" y="4180668"/>
            <a:ext cx="11734800" cy="1541384"/>
          </a:xfrm>
          <a:prstGeom prst="rect">
            <a:avLst/>
          </a:prstGeom>
          <a:noFill/>
        </p:spPr>
        <p:txBody>
          <a:bodyPr wrap="square">
            <a:spAutoFit/>
          </a:bodyPr>
          <a:lstStyle/>
          <a:p>
            <a:pPr>
              <a:lnSpc>
                <a:spcPct val="107000"/>
              </a:lnSpc>
              <a:spcAft>
                <a:spcPts val="800"/>
              </a:spcAft>
              <a:buNone/>
            </a:pPr>
            <a:r>
              <a:rPr lang="en-US" sz="4500" b="1" dirty="0"/>
              <a:t>Reflexiona sobre tus prejuicios, tus puntos fuertes y la importancia de la formación centrada en el alumno.</a:t>
            </a:r>
          </a:p>
        </p:txBody>
      </p:sp>
      <p:sp>
        <p:nvSpPr>
          <p:cNvPr id="9" name="TextBox 4">
            <a:extLst>
              <a:ext uri="{FF2B5EF4-FFF2-40B4-BE49-F238E27FC236}">
                <a16:creationId xmlns:a16="http://schemas.microsoft.com/office/drawing/2014/main" id="{B8CCA408-281E-84DA-C9F6-87867E0F12DE}"/>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Debate colectivo</a:t>
            </a:r>
            <a:endParaRPr lang="el-GR" sz="6000" b="1" dirty="0">
              <a:solidFill>
                <a:srgbClr val="FF0000"/>
              </a:solidFill>
            </a:endParaRPr>
          </a:p>
        </p:txBody>
      </p:sp>
      <p:pic>
        <p:nvPicPr>
          <p:cNvPr id="7" name="Γραφικό 8">
            <a:extLst>
              <a:ext uri="{FF2B5EF4-FFF2-40B4-BE49-F238E27FC236}">
                <a16:creationId xmlns:a16="http://schemas.microsoft.com/office/drawing/2014/main" id="{6431F6B2-5CD0-5170-DBB9-B7F38063171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524000" y="3383947"/>
            <a:ext cx="2670313" cy="2812817"/>
          </a:xfrm>
          <a:prstGeom prst="rect">
            <a:avLst/>
          </a:prstGeom>
        </p:spPr>
      </p:pic>
    </p:spTree>
    <p:extLst>
      <p:ext uri="{BB962C8B-B14F-4D97-AF65-F5344CB8AC3E}">
        <p14:creationId xmlns:p14="http://schemas.microsoft.com/office/powerpoint/2010/main" val="4789607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BE63A-EC1E-F7FA-4A71-5C21C7DB701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C143565-DE35-5DD3-8443-BE3F3191CFB7}"/>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6018680-5201-FB41-D07B-7667B98A0A0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5BDC7119-E9EB-7AC9-2644-DFCEF15F56B0}"/>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Actividad C1.A3</a:t>
            </a:r>
            <a:endParaRPr lang="el-GR" sz="6000" dirty="0">
              <a:solidFill>
                <a:srgbClr val="3F6031"/>
              </a:solidFill>
            </a:endParaRPr>
          </a:p>
        </p:txBody>
      </p:sp>
      <p:sp>
        <p:nvSpPr>
          <p:cNvPr id="7" name="TextBox 6">
            <a:extLst>
              <a:ext uri="{FF2B5EF4-FFF2-40B4-BE49-F238E27FC236}">
                <a16:creationId xmlns:a16="http://schemas.microsoft.com/office/drawing/2014/main" id="{46C79B00-7620-F31D-879F-F2E0F45B9148}"/>
              </a:ext>
            </a:extLst>
          </p:cNvPr>
          <p:cNvSpPr txBox="1"/>
          <p:nvPr/>
        </p:nvSpPr>
        <p:spPr>
          <a:xfrm>
            <a:off x="1964635" y="3948619"/>
            <a:ext cx="15866165" cy="2434705"/>
          </a:xfrm>
          <a:prstGeom prst="rect">
            <a:avLst/>
          </a:prstGeom>
          <a:noFill/>
        </p:spPr>
        <p:txBody>
          <a:bodyPr wrap="square">
            <a:spAutoFit/>
          </a:bodyPr>
          <a:lstStyle/>
          <a:p>
            <a:pPr marL="80010">
              <a:lnSpc>
                <a:spcPct val="115000"/>
              </a:lnSpc>
              <a:spcBef>
                <a:spcPts val="600"/>
              </a:spcBef>
              <a:spcAft>
                <a:spcPts val="600"/>
              </a:spcAft>
            </a:pPr>
            <a:r>
              <a:rPr lang="en-US" sz="4500" b="1" dirty="0">
                <a:solidFill>
                  <a:srgbClr val="569938"/>
                </a:solidFill>
                <a:latin typeface="Calibri" panose="020F0502020204030204" pitchFamily="34" charset="0"/>
              </a:rPr>
              <a:t>En tu papel de formador, ¿cómo identificarás y te adaptarás a las diversas necesidades de aprendizaje, motivaciones y contextos profesionales de tus alumnos para garantizar un enfoque centrado en el alumno?</a:t>
            </a:r>
            <a:endParaRPr lang="el-GR" sz="4500" b="1" dirty="0">
              <a:solidFill>
                <a:srgbClr val="569938"/>
              </a:solidFill>
              <a:latin typeface="Calibri" panose="020F0502020204030204" pitchFamily="34" charset="0"/>
            </a:endParaRPr>
          </a:p>
        </p:txBody>
      </p:sp>
    </p:spTree>
    <p:extLst>
      <p:ext uri="{BB962C8B-B14F-4D97-AF65-F5344CB8AC3E}">
        <p14:creationId xmlns:p14="http://schemas.microsoft.com/office/powerpoint/2010/main" val="7377731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214E9-3CC2-506B-2B85-2CC2D496DBE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BCFFEEB-3C89-5FEF-80EB-995C3CD9C2D2}"/>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49FF3A9A-DE73-A8F8-BAC8-8FC95ACE9EDF}"/>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2AE9844-CECC-2992-CEE2-191575CA9309}"/>
              </a:ext>
            </a:extLst>
          </p:cNvPr>
          <p:cNvSpPr txBox="1"/>
          <p:nvPr/>
        </p:nvSpPr>
        <p:spPr>
          <a:xfrm>
            <a:off x="0" y="990712"/>
            <a:ext cx="16687800" cy="923330"/>
          </a:xfrm>
          <a:prstGeom prst="rect">
            <a:avLst/>
          </a:prstGeom>
          <a:noFill/>
        </p:spPr>
        <p:txBody>
          <a:bodyPr wrap="square">
            <a:spAutoFit/>
          </a:bodyPr>
          <a:lstStyle/>
          <a:p>
            <a:pPr lvl="0" algn="r"/>
            <a:r>
              <a:rPr lang="en-US" sz="5400" b="1" dirty="0"/>
              <a:t>Un enfoque centrado en el alumno</a:t>
            </a:r>
            <a:endParaRPr lang="el-GR" sz="5000" b="1" dirty="0"/>
          </a:p>
        </p:txBody>
      </p:sp>
      <p:sp>
        <p:nvSpPr>
          <p:cNvPr id="6" name="TextBox 5">
            <a:extLst>
              <a:ext uri="{FF2B5EF4-FFF2-40B4-BE49-F238E27FC236}">
                <a16:creationId xmlns:a16="http://schemas.microsoft.com/office/drawing/2014/main" id="{8FF31F3B-FEE7-5D12-544D-0E22FF559EF4}"/>
              </a:ext>
            </a:extLst>
          </p:cNvPr>
          <p:cNvSpPr txBox="1"/>
          <p:nvPr/>
        </p:nvSpPr>
        <p:spPr>
          <a:xfrm>
            <a:off x="5257800" y="3705370"/>
            <a:ext cx="11734800" cy="3023328"/>
          </a:xfrm>
          <a:prstGeom prst="rect">
            <a:avLst/>
          </a:prstGeom>
          <a:noFill/>
        </p:spPr>
        <p:txBody>
          <a:bodyPr wrap="square" lIns="91440" tIns="45720" rIns="91440" bIns="45720" anchor="t">
            <a:spAutoFit/>
          </a:bodyPr>
          <a:lstStyle/>
          <a:p>
            <a:pPr>
              <a:lnSpc>
                <a:spcPct val="107000"/>
              </a:lnSpc>
              <a:spcAft>
                <a:spcPts val="800"/>
              </a:spcAft>
            </a:pPr>
            <a:r>
              <a:rPr lang="en-US" sz="4500" b="1" dirty="0"/>
              <a:t>Tener en cuenta las </a:t>
            </a:r>
            <a:r>
              <a:rPr lang="en-US" sz="4500" b="1" dirty="0" err="1"/>
              <a:t>diferencias</a:t>
            </a:r>
            <a:r>
              <a:rPr lang="en-US" sz="4500" b="1" dirty="0"/>
              <a:t> </a:t>
            </a:r>
            <a:r>
              <a:rPr lang="en-US" sz="4500" b="1" dirty="0" err="1"/>
              <a:t>en</a:t>
            </a:r>
            <a:r>
              <a:rPr lang="en-US" sz="4500" b="1" dirty="0"/>
              <a:t> </a:t>
            </a:r>
            <a:r>
              <a:rPr lang="en-US" sz="4500" b="1" dirty="0" err="1"/>
              <a:t>cuanto</a:t>
            </a:r>
            <a:r>
              <a:rPr lang="en-US" sz="4500" b="1" dirty="0"/>
              <a:t> a </a:t>
            </a:r>
            <a:r>
              <a:rPr lang="en-US" sz="4500" b="1" dirty="0" err="1"/>
              <a:t>formación</a:t>
            </a:r>
            <a:r>
              <a:rPr lang="en-US" sz="4500" b="1" dirty="0"/>
              <a:t> previa, </a:t>
            </a:r>
            <a:r>
              <a:rPr lang="en-US" sz="4500" b="1" dirty="0" err="1"/>
              <a:t>experiencia</a:t>
            </a:r>
            <a:r>
              <a:rPr lang="en-US" sz="4500" b="1" dirty="0"/>
              <a:t> y </a:t>
            </a:r>
            <a:r>
              <a:rPr lang="en-US" sz="4500" b="1" dirty="0" err="1"/>
              <a:t>madurez</a:t>
            </a:r>
            <a:r>
              <a:rPr lang="en-US" sz="4500" b="1" dirty="0"/>
              <a:t> de </a:t>
            </a:r>
            <a:r>
              <a:rPr lang="en-US" sz="4500" b="1" dirty="0" err="1"/>
              <a:t>aprendizaje</a:t>
            </a:r>
            <a:r>
              <a:rPr lang="en-US" sz="4500" b="1" dirty="0"/>
              <a:t> </a:t>
            </a:r>
            <a:r>
              <a:rPr lang="en-US" sz="4500" b="1" dirty="0" err="1"/>
              <a:t>en</a:t>
            </a:r>
            <a:r>
              <a:rPr lang="en-US" sz="4500" b="1" dirty="0"/>
              <a:t> </a:t>
            </a:r>
            <a:r>
              <a:rPr lang="en-US" sz="4500" b="1" dirty="0" err="1"/>
              <a:t>los</a:t>
            </a:r>
            <a:r>
              <a:rPr lang="en-US" sz="4500" b="1" dirty="0"/>
              <a:t> </a:t>
            </a:r>
            <a:r>
              <a:rPr lang="en-US" sz="4500" b="1" dirty="0" err="1"/>
              <a:t>sectores</a:t>
            </a:r>
            <a:r>
              <a:rPr lang="en-US" sz="4500" b="1" dirty="0"/>
              <a:t> de la </a:t>
            </a:r>
            <a:r>
              <a:rPr lang="en-US" sz="4500" b="1" dirty="0" err="1"/>
              <a:t>formación</a:t>
            </a:r>
            <a:r>
              <a:rPr lang="en-US" sz="4500" b="1" dirty="0"/>
              <a:t> </a:t>
            </a:r>
            <a:r>
              <a:rPr lang="en-US" sz="4500" b="1" dirty="0" err="1"/>
              <a:t>profesional</a:t>
            </a:r>
            <a:r>
              <a:rPr lang="en-US" sz="4500" b="1" dirty="0"/>
              <a:t> y </a:t>
            </a:r>
            <a:r>
              <a:rPr lang="en-US" sz="4500" b="1" dirty="0" err="1"/>
              <a:t>el</a:t>
            </a:r>
            <a:r>
              <a:rPr lang="en-US" sz="4500" b="1" dirty="0"/>
              <a:t> cultural.</a:t>
            </a:r>
          </a:p>
        </p:txBody>
      </p:sp>
      <p:sp>
        <p:nvSpPr>
          <p:cNvPr id="9" name="TextBox 4">
            <a:extLst>
              <a:ext uri="{FF2B5EF4-FFF2-40B4-BE49-F238E27FC236}">
                <a16:creationId xmlns:a16="http://schemas.microsoft.com/office/drawing/2014/main" id="{821A88A7-6809-C048-4E7A-00607F4B50A1}"/>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Debate colectivo</a:t>
            </a:r>
            <a:endParaRPr lang="el-GR" sz="6000" b="1" dirty="0">
              <a:solidFill>
                <a:srgbClr val="FF0000"/>
              </a:solidFill>
            </a:endParaRPr>
          </a:p>
        </p:txBody>
      </p:sp>
      <p:pic>
        <p:nvPicPr>
          <p:cNvPr id="4" name="Γραφικό 3">
            <a:extLst>
              <a:ext uri="{FF2B5EF4-FFF2-40B4-BE49-F238E27FC236}">
                <a16:creationId xmlns:a16="http://schemas.microsoft.com/office/drawing/2014/main" id="{2DFD1FB7-538E-C298-8BE9-2F8352BBFFA5}"/>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838200" y="2933700"/>
            <a:ext cx="3810000" cy="3810000"/>
          </a:xfrm>
          <a:prstGeom prst="rect">
            <a:avLst/>
          </a:prstGeom>
        </p:spPr>
      </p:pic>
    </p:spTree>
    <p:extLst>
      <p:ext uri="{BB962C8B-B14F-4D97-AF65-F5344CB8AC3E}">
        <p14:creationId xmlns:p14="http://schemas.microsoft.com/office/powerpoint/2010/main" val="168455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95043-9009-1251-D4CB-54A5B2C0932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66962FE-5C86-1520-F9DD-155AAB293941}"/>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B150E5C0-3F71-5A05-4F11-C4BE31B746D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0D8FC65C-6434-DCC6-F264-A6392894F77F}"/>
              </a:ext>
            </a:extLst>
          </p:cNvPr>
          <p:cNvSpPr txBox="1"/>
          <p:nvPr/>
        </p:nvSpPr>
        <p:spPr>
          <a:xfrm>
            <a:off x="1828800" y="2211957"/>
            <a:ext cx="8534400" cy="1015663"/>
          </a:xfrm>
          <a:prstGeom prst="rect">
            <a:avLst/>
          </a:prstGeom>
          <a:noFill/>
        </p:spPr>
        <p:txBody>
          <a:bodyPr wrap="square">
            <a:spAutoFit/>
          </a:bodyPr>
          <a:lstStyle/>
          <a:p>
            <a:pPr lvl="0"/>
            <a:r>
              <a:rPr lang="en-US" sz="6000" b="1" dirty="0">
                <a:solidFill>
                  <a:srgbClr val="3F6031"/>
                </a:solidFill>
                <a:effectLst/>
                <a:latin typeface="+mn-lt"/>
              </a:rPr>
              <a:t>Actividad C1.A4</a:t>
            </a:r>
            <a:endParaRPr lang="el-GR" sz="6000" dirty="0">
              <a:solidFill>
                <a:srgbClr val="3F6031"/>
              </a:solidFill>
            </a:endParaRPr>
          </a:p>
        </p:txBody>
      </p:sp>
      <p:sp>
        <p:nvSpPr>
          <p:cNvPr id="7" name="TextBox 6">
            <a:extLst>
              <a:ext uri="{FF2B5EF4-FFF2-40B4-BE49-F238E27FC236}">
                <a16:creationId xmlns:a16="http://schemas.microsoft.com/office/drawing/2014/main" id="{A10CE17B-41C5-856F-18AA-8C6DAFBEF94B}"/>
              </a:ext>
            </a:extLst>
          </p:cNvPr>
          <p:cNvSpPr txBox="1"/>
          <p:nvPr/>
        </p:nvSpPr>
        <p:spPr>
          <a:xfrm>
            <a:off x="1828800" y="3517298"/>
            <a:ext cx="15866165" cy="3384966"/>
          </a:xfrm>
          <a:prstGeom prst="rect">
            <a:avLst/>
          </a:prstGeom>
          <a:noFill/>
        </p:spPr>
        <p:txBody>
          <a:bodyPr wrap="square" lIns="91440" tIns="45720" rIns="91440" bIns="45720" anchor="t">
            <a:spAutoFit/>
          </a:bodyPr>
          <a:lstStyle/>
          <a:p>
            <a:pPr marL="80010">
              <a:lnSpc>
                <a:spcPct val="115000"/>
              </a:lnSpc>
              <a:spcBef>
                <a:spcPts val="600"/>
              </a:spcBef>
              <a:spcAft>
                <a:spcPts val="600"/>
              </a:spcAft>
            </a:pPr>
            <a:r>
              <a:rPr lang="en-US" sz="4500" b="1" dirty="0">
                <a:solidFill>
                  <a:srgbClr val="569938"/>
                </a:solidFill>
                <a:latin typeface="Calibri"/>
                <a:ea typeface="Calibri"/>
                <a:cs typeface="Calibri"/>
              </a:rPr>
              <a:t>¿</a:t>
            </a:r>
            <a:r>
              <a:rPr lang="en-US" sz="4500" b="1" err="1">
                <a:solidFill>
                  <a:srgbClr val="569938"/>
                </a:solidFill>
                <a:latin typeface="Calibri"/>
                <a:ea typeface="Calibri"/>
                <a:cs typeface="Calibri"/>
              </a:rPr>
              <a:t>Qué</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metodologías</a:t>
            </a:r>
            <a:r>
              <a:rPr lang="en-US" sz="4500" b="1" dirty="0">
                <a:solidFill>
                  <a:srgbClr val="569938"/>
                </a:solidFill>
                <a:latin typeface="Calibri"/>
                <a:ea typeface="Calibri"/>
                <a:cs typeface="Calibri"/>
              </a:rPr>
              <a:t> de </a:t>
            </a:r>
            <a:r>
              <a:rPr lang="en-US" sz="4500" b="1" err="1">
                <a:solidFill>
                  <a:srgbClr val="569938"/>
                </a:solidFill>
                <a:latin typeface="Calibri"/>
                <a:ea typeface="Calibri"/>
                <a:cs typeface="Calibri"/>
              </a:rPr>
              <a:t>enseñanza</a:t>
            </a:r>
            <a:r>
              <a:rPr lang="en-US" sz="4500" b="1" dirty="0">
                <a:solidFill>
                  <a:srgbClr val="569938"/>
                </a:solidFill>
                <a:latin typeface="Calibri"/>
                <a:ea typeface="Calibri"/>
                <a:cs typeface="Calibri"/>
              </a:rPr>
              <a:t> y </a:t>
            </a:r>
            <a:r>
              <a:rPr lang="en-US" sz="4500" b="1" err="1">
                <a:solidFill>
                  <a:srgbClr val="569938"/>
                </a:solidFill>
                <a:latin typeface="Calibri"/>
                <a:ea typeface="Calibri"/>
                <a:cs typeface="Calibri"/>
              </a:rPr>
              <a:t>formación</a:t>
            </a:r>
            <a:r>
              <a:rPr lang="en-US" sz="4500" b="1" dirty="0">
                <a:solidFill>
                  <a:srgbClr val="569938"/>
                </a:solidFill>
                <a:latin typeface="Calibri"/>
                <a:ea typeface="Calibri"/>
                <a:cs typeface="Calibri"/>
              </a:rPr>
              <a:t> del </a:t>
            </a:r>
            <a:r>
              <a:rPr lang="en-US" sz="4500" b="1" err="1">
                <a:solidFill>
                  <a:srgbClr val="569938"/>
                </a:solidFill>
                <a:latin typeface="Calibri"/>
                <a:ea typeface="Calibri"/>
                <a:cs typeface="Calibri"/>
              </a:rPr>
              <a:t>curso</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por</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ejemplo</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juegos</a:t>
            </a:r>
            <a:r>
              <a:rPr lang="en-US" sz="4500" b="1" dirty="0">
                <a:solidFill>
                  <a:srgbClr val="569938"/>
                </a:solidFill>
                <a:latin typeface="Calibri"/>
                <a:ea typeface="Calibri"/>
                <a:cs typeface="Calibri"/>
              </a:rPr>
              <a:t> de </a:t>
            </a:r>
            <a:r>
              <a:rPr lang="en-US" sz="4500" b="1" err="1">
                <a:solidFill>
                  <a:srgbClr val="569938"/>
                </a:solidFill>
                <a:latin typeface="Calibri"/>
                <a:ea typeface="Calibri"/>
                <a:cs typeface="Calibri"/>
              </a:rPr>
              <a:t>rol</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simulaciones</a:t>
            </a:r>
            <a:r>
              <a:rPr lang="en-US" sz="4500" b="1" dirty="0">
                <a:solidFill>
                  <a:srgbClr val="569938"/>
                </a:solidFill>
                <a:latin typeface="Calibri"/>
                <a:ea typeface="Calibri"/>
                <a:cs typeface="Calibri"/>
              </a:rPr>
              <a:t>, aula invertida) </a:t>
            </a:r>
            <a:r>
              <a:rPr lang="en-US" sz="4500" b="1" err="1">
                <a:solidFill>
                  <a:srgbClr val="569938"/>
                </a:solidFill>
                <a:latin typeface="Calibri"/>
                <a:ea typeface="Calibri"/>
                <a:cs typeface="Calibri"/>
              </a:rPr>
              <a:t>te</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sientes</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más</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seguro</a:t>
            </a:r>
            <a:r>
              <a:rPr lang="en-US" sz="4500" b="1" dirty="0">
                <a:solidFill>
                  <a:srgbClr val="569938"/>
                </a:solidFill>
                <a:latin typeface="Calibri"/>
                <a:ea typeface="Calibri"/>
                <a:cs typeface="Calibri"/>
              </a:rPr>
              <a:t> de </a:t>
            </a:r>
            <a:r>
              <a:rPr lang="en-US" sz="4500" b="1" err="1">
                <a:solidFill>
                  <a:srgbClr val="569938"/>
                </a:solidFill>
                <a:latin typeface="Calibri"/>
                <a:ea typeface="Calibri"/>
                <a:cs typeface="Calibri"/>
              </a:rPr>
              <a:t>aplicar</a:t>
            </a:r>
            <a:r>
              <a:rPr lang="en-US" sz="4500" b="1" dirty="0">
                <a:solidFill>
                  <a:srgbClr val="569938"/>
                </a:solidFill>
                <a:latin typeface="Calibri"/>
                <a:ea typeface="Calibri"/>
                <a:cs typeface="Calibri"/>
              </a:rPr>
              <a:t> y </a:t>
            </a:r>
            <a:r>
              <a:rPr lang="en-US" sz="4500" b="1" err="1">
                <a:solidFill>
                  <a:srgbClr val="569938"/>
                </a:solidFill>
                <a:latin typeface="Calibri"/>
                <a:ea typeface="Calibri"/>
                <a:cs typeface="Calibri"/>
              </a:rPr>
              <a:t>cuáles</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te</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resultan</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más</a:t>
            </a:r>
            <a:r>
              <a:rPr lang="en-US" sz="4500" b="1" dirty="0">
                <a:solidFill>
                  <a:srgbClr val="569938"/>
                </a:solidFill>
                <a:latin typeface="Calibri"/>
                <a:ea typeface="Calibri"/>
                <a:cs typeface="Calibri"/>
              </a:rPr>
              <a:t> </a:t>
            </a:r>
            <a:r>
              <a:rPr lang="en-US" sz="4500" b="1" err="1">
                <a:solidFill>
                  <a:srgbClr val="569938"/>
                </a:solidFill>
                <a:latin typeface="Calibri"/>
                <a:ea typeface="Calibri"/>
                <a:cs typeface="Calibri"/>
              </a:rPr>
              <a:t>difíciles</a:t>
            </a:r>
            <a:r>
              <a:rPr lang="en-US" sz="4500" b="1">
                <a:solidFill>
                  <a:srgbClr val="569938"/>
                </a:solidFill>
                <a:latin typeface="Calibri"/>
                <a:ea typeface="Calibri"/>
                <a:cs typeface="Calibri"/>
              </a:rPr>
              <a:t>?</a:t>
            </a:r>
            <a:endParaRPr lang="el-GR" sz="4500" b="1" dirty="0">
              <a:solidFill>
                <a:srgbClr val="569938"/>
              </a:solidFill>
              <a:latin typeface="Calibri"/>
              <a:ea typeface="Calibri"/>
              <a:cs typeface="Calibri"/>
            </a:endParaRPr>
          </a:p>
          <a:p>
            <a:pPr marL="80010">
              <a:lnSpc>
                <a:spcPct val="114999"/>
              </a:lnSpc>
              <a:spcBef>
                <a:spcPts val="600"/>
              </a:spcBef>
              <a:spcAft>
                <a:spcPts val="600"/>
              </a:spcAft>
            </a:pPr>
            <a:r>
              <a:rPr lang="en-US" sz="4500" b="1" dirty="0">
                <a:solidFill>
                  <a:srgbClr val="569938"/>
                </a:solidFill>
                <a:latin typeface="Calibri"/>
                <a:ea typeface="Calibri"/>
                <a:cs typeface="Calibri"/>
              </a:rPr>
              <a:t>¿Por </a:t>
            </a:r>
            <a:r>
              <a:rPr lang="en-US" sz="4500" b="1" dirty="0" err="1">
                <a:solidFill>
                  <a:srgbClr val="569938"/>
                </a:solidFill>
                <a:latin typeface="Calibri"/>
                <a:ea typeface="Calibri"/>
                <a:cs typeface="Calibri"/>
              </a:rPr>
              <a:t>qué</a:t>
            </a:r>
            <a:r>
              <a:rPr lang="en-US" sz="4500" b="1" dirty="0">
                <a:solidFill>
                  <a:srgbClr val="569938"/>
                </a:solidFill>
                <a:latin typeface="Calibri"/>
                <a:ea typeface="Calibri"/>
                <a:cs typeface="Calibri"/>
              </a:rPr>
              <a:t>?</a:t>
            </a:r>
            <a:endParaRPr lang="el-GR" sz="4500" b="1">
              <a:solidFill>
                <a:srgbClr val="569938"/>
              </a:solidFill>
              <a:latin typeface="Calibri"/>
              <a:ea typeface="Calibri"/>
              <a:cs typeface="Calibri"/>
            </a:endParaRPr>
          </a:p>
        </p:txBody>
      </p:sp>
    </p:spTree>
    <p:extLst>
      <p:ext uri="{BB962C8B-B14F-4D97-AF65-F5344CB8AC3E}">
        <p14:creationId xmlns:p14="http://schemas.microsoft.com/office/powerpoint/2010/main" val="39439297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0A687-3C1E-BDF9-205E-25CE458015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F584445-F835-C5F9-03EF-0812EF60806F}"/>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FAE8775-E610-84A8-FA4A-C2B402A59E3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E450FA14-F938-C1D0-7DF0-9A0D7040DBA2}"/>
              </a:ext>
            </a:extLst>
          </p:cNvPr>
          <p:cNvSpPr txBox="1"/>
          <p:nvPr/>
        </p:nvSpPr>
        <p:spPr>
          <a:xfrm>
            <a:off x="0" y="990712"/>
            <a:ext cx="16687800" cy="923330"/>
          </a:xfrm>
          <a:prstGeom prst="rect">
            <a:avLst/>
          </a:prstGeom>
          <a:noFill/>
        </p:spPr>
        <p:txBody>
          <a:bodyPr wrap="square">
            <a:spAutoFit/>
          </a:bodyPr>
          <a:lstStyle/>
          <a:p>
            <a:pPr lvl="0" algn="r"/>
            <a:r>
              <a:rPr lang="en-US" sz="5400" b="1" dirty="0"/>
              <a:t>Enfoques de enseñanza y formación</a:t>
            </a:r>
            <a:endParaRPr lang="el-GR" sz="5000" b="1" dirty="0"/>
          </a:p>
        </p:txBody>
      </p:sp>
      <p:sp>
        <p:nvSpPr>
          <p:cNvPr id="6" name="TextBox 5">
            <a:extLst>
              <a:ext uri="{FF2B5EF4-FFF2-40B4-BE49-F238E27FC236}">
                <a16:creationId xmlns:a16="http://schemas.microsoft.com/office/drawing/2014/main" id="{51E7370C-60B3-989B-832F-7D4B863281A8}"/>
              </a:ext>
            </a:extLst>
          </p:cNvPr>
          <p:cNvSpPr txBox="1"/>
          <p:nvPr/>
        </p:nvSpPr>
        <p:spPr>
          <a:xfrm>
            <a:off x="4648200" y="3993633"/>
            <a:ext cx="11734800" cy="2282356"/>
          </a:xfrm>
          <a:prstGeom prst="rect">
            <a:avLst/>
          </a:prstGeom>
          <a:noFill/>
        </p:spPr>
        <p:txBody>
          <a:bodyPr wrap="square" lIns="91440" tIns="45720" rIns="91440" bIns="45720" anchor="t">
            <a:spAutoFit/>
          </a:bodyPr>
          <a:lstStyle/>
          <a:p>
            <a:pPr>
              <a:lnSpc>
                <a:spcPct val="107000"/>
              </a:lnSpc>
              <a:spcAft>
                <a:spcPts val="800"/>
              </a:spcAft>
              <a:buNone/>
            </a:pPr>
            <a:r>
              <a:rPr lang="en-US" sz="4500" b="1" dirty="0" err="1"/>
              <a:t>Reflexionar</a:t>
            </a:r>
            <a:r>
              <a:rPr lang="en-US" sz="4500" b="1" dirty="0"/>
              <a:t> </a:t>
            </a:r>
            <a:r>
              <a:rPr lang="en-US" sz="4500" b="1" dirty="0" err="1"/>
              <a:t>sobre</a:t>
            </a:r>
            <a:r>
              <a:rPr lang="en-US" sz="4500" b="1" dirty="0"/>
              <a:t> </a:t>
            </a:r>
            <a:r>
              <a:rPr lang="en-US" sz="4500" b="1" dirty="0" err="1"/>
              <a:t>tus</a:t>
            </a:r>
            <a:r>
              <a:rPr lang="en-US" sz="4500" b="1" dirty="0"/>
              <a:t> zonas de </a:t>
            </a:r>
            <a:r>
              <a:rPr lang="en-US" sz="4500" b="1" dirty="0" err="1"/>
              <a:t>confort</a:t>
            </a:r>
            <a:r>
              <a:rPr lang="en-US" sz="4500" b="1" dirty="0"/>
              <a:t> y </a:t>
            </a:r>
            <a:r>
              <a:rPr lang="en-US" sz="4500" b="1" dirty="0" err="1"/>
              <a:t>áreas</a:t>
            </a:r>
            <a:r>
              <a:rPr lang="en-US" sz="4500" b="1" dirty="0"/>
              <a:t> de </a:t>
            </a:r>
            <a:r>
              <a:rPr lang="en-US" sz="4500" b="1" dirty="0" err="1"/>
              <a:t>desarrollo</a:t>
            </a:r>
            <a:r>
              <a:rPr lang="en-US" sz="4500" b="1" dirty="0"/>
              <a:t> a la hora de facilitar el aprendizaje activo. </a:t>
            </a:r>
          </a:p>
        </p:txBody>
      </p:sp>
      <p:sp>
        <p:nvSpPr>
          <p:cNvPr id="9" name="TextBox 4">
            <a:extLst>
              <a:ext uri="{FF2B5EF4-FFF2-40B4-BE49-F238E27FC236}">
                <a16:creationId xmlns:a16="http://schemas.microsoft.com/office/drawing/2014/main" id="{1673AC15-D439-3843-EE7D-74CE70BD7282}"/>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Debate colectivo</a:t>
            </a:r>
            <a:endParaRPr lang="el-GR" sz="6000" b="1" dirty="0">
              <a:solidFill>
                <a:srgbClr val="FF0000"/>
              </a:solidFill>
            </a:endParaRPr>
          </a:p>
        </p:txBody>
      </p:sp>
      <p:pic>
        <p:nvPicPr>
          <p:cNvPr id="4" name="Γραφικό 32">
            <a:extLst>
              <a:ext uri="{FF2B5EF4-FFF2-40B4-BE49-F238E27FC236}">
                <a16:creationId xmlns:a16="http://schemas.microsoft.com/office/drawing/2014/main" id="{39A4B0AF-D43D-7D2E-8FDE-9218E1DDE31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762000" y="2975846"/>
            <a:ext cx="3276599" cy="3254948"/>
          </a:xfrm>
          <a:prstGeom prst="rect">
            <a:avLst/>
          </a:prstGeom>
        </p:spPr>
      </p:pic>
    </p:spTree>
    <p:extLst>
      <p:ext uri="{BB962C8B-B14F-4D97-AF65-F5344CB8AC3E}">
        <p14:creationId xmlns:p14="http://schemas.microsoft.com/office/powerpoint/2010/main" val="7056511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3C6CE-8488-35AF-F47C-18BF385CA55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E97530A-C1FF-3692-402D-9B8B723C4168}"/>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9ADB0123-3352-8381-A6CD-D77558C89BF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1CFC54F5-DC7B-E03A-8C83-CB5FFC5B7F0F}"/>
              </a:ext>
            </a:extLst>
          </p:cNvPr>
          <p:cNvSpPr txBox="1"/>
          <p:nvPr/>
        </p:nvSpPr>
        <p:spPr>
          <a:xfrm>
            <a:off x="1828800" y="1780635"/>
            <a:ext cx="8534400" cy="1015663"/>
          </a:xfrm>
          <a:prstGeom prst="rect">
            <a:avLst/>
          </a:prstGeom>
          <a:noFill/>
        </p:spPr>
        <p:txBody>
          <a:bodyPr wrap="square">
            <a:spAutoFit/>
          </a:bodyPr>
          <a:lstStyle/>
          <a:p>
            <a:pPr lvl="0"/>
            <a:r>
              <a:rPr lang="en-US" sz="6000" b="1" dirty="0">
                <a:solidFill>
                  <a:srgbClr val="3F6031"/>
                </a:solidFill>
                <a:effectLst/>
                <a:latin typeface="+mn-lt"/>
              </a:rPr>
              <a:t>Actividad C1.A5</a:t>
            </a:r>
            <a:endParaRPr lang="el-GR" sz="6000" dirty="0">
              <a:solidFill>
                <a:srgbClr val="3F6031"/>
              </a:solidFill>
            </a:endParaRPr>
          </a:p>
        </p:txBody>
      </p:sp>
      <p:sp>
        <p:nvSpPr>
          <p:cNvPr id="7" name="TextBox 6">
            <a:extLst>
              <a:ext uri="{FF2B5EF4-FFF2-40B4-BE49-F238E27FC236}">
                <a16:creationId xmlns:a16="http://schemas.microsoft.com/office/drawing/2014/main" id="{1F69FA4A-2EDA-D6E6-06A2-5D373DE920ED}"/>
              </a:ext>
            </a:extLst>
          </p:cNvPr>
          <p:cNvSpPr txBox="1"/>
          <p:nvPr/>
        </p:nvSpPr>
        <p:spPr>
          <a:xfrm>
            <a:off x="1828800" y="2891883"/>
            <a:ext cx="15866165" cy="4027449"/>
          </a:xfrm>
          <a:prstGeom prst="rect">
            <a:avLst/>
          </a:prstGeom>
          <a:noFill/>
        </p:spPr>
        <p:txBody>
          <a:bodyPr wrap="square" lIns="91440" tIns="45720" rIns="91440" bIns="45720" anchor="t">
            <a:spAutoFit/>
          </a:bodyPr>
          <a:lstStyle/>
          <a:p>
            <a:pPr marL="80010">
              <a:lnSpc>
                <a:spcPct val="115000"/>
              </a:lnSpc>
              <a:spcBef>
                <a:spcPts val="600"/>
              </a:spcBef>
              <a:spcAft>
                <a:spcPts val="600"/>
              </a:spcAft>
            </a:pPr>
            <a:r>
              <a:rPr lang="en-US" sz="4500" b="1" dirty="0">
                <a:solidFill>
                  <a:srgbClr val="569938"/>
                </a:solidFill>
                <a:latin typeface="Calibri"/>
                <a:ea typeface="Calibri"/>
                <a:cs typeface="Calibri"/>
              </a:rPr>
              <a:t>¿Cómo defines </a:t>
            </a:r>
            <a:r>
              <a:rPr lang="en-US" sz="4500" b="1" dirty="0" err="1">
                <a:solidFill>
                  <a:srgbClr val="569938"/>
                </a:solidFill>
                <a:latin typeface="Calibri"/>
                <a:ea typeface="Calibri"/>
                <a:cs typeface="Calibri"/>
              </a:rPr>
              <a:t>el</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concepto</a:t>
            </a:r>
            <a:r>
              <a:rPr lang="en-US" sz="4500" b="1" dirty="0">
                <a:solidFill>
                  <a:srgbClr val="569938"/>
                </a:solidFill>
                <a:latin typeface="Calibri"/>
                <a:ea typeface="Calibri"/>
                <a:cs typeface="Calibri"/>
              </a:rPr>
              <a:t> de «</a:t>
            </a:r>
            <a:r>
              <a:rPr lang="en-US" sz="4500" b="1" dirty="0" err="1">
                <a:solidFill>
                  <a:srgbClr val="569938"/>
                </a:solidFill>
                <a:latin typeface="Calibri"/>
                <a:ea typeface="Calibri"/>
                <a:cs typeface="Calibri"/>
              </a:rPr>
              <a:t>competencia</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en</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tu</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ámbito</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profesional</a:t>
            </a:r>
            <a:r>
              <a:rPr lang="en-US" sz="4500" b="1" dirty="0">
                <a:solidFill>
                  <a:srgbClr val="569938"/>
                </a:solidFill>
                <a:latin typeface="Calibri"/>
                <a:ea typeface="Calibri"/>
                <a:cs typeface="Calibri"/>
              </a:rPr>
              <a:t> y </a:t>
            </a:r>
            <a:r>
              <a:rPr lang="en-US" sz="4500" b="1" dirty="0" err="1">
                <a:solidFill>
                  <a:srgbClr val="569938"/>
                </a:solidFill>
                <a:latin typeface="Calibri"/>
                <a:ea typeface="Calibri"/>
                <a:cs typeface="Calibri"/>
              </a:rPr>
              <a:t>cómo</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garantizarás</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que</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tu</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formación</a:t>
            </a:r>
            <a:r>
              <a:rPr lang="en-US" sz="4500" b="1" dirty="0">
                <a:solidFill>
                  <a:srgbClr val="569938"/>
                </a:solidFill>
                <a:latin typeface="Calibri"/>
                <a:ea typeface="Calibri"/>
                <a:cs typeface="Calibri"/>
              </a:rPr>
              <a:t> </a:t>
            </a:r>
            <a:r>
              <a:rPr lang="en-US" sz="4500" b="1">
                <a:solidFill>
                  <a:srgbClr val="569938"/>
                </a:solidFill>
                <a:latin typeface="Calibri"/>
                <a:ea typeface="Calibri"/>
                <a:cs typeface="Calibri"/>
              </a:rPr>
              <a:t>ayudará </a:t>
            </a:r>
            <a:r>
              <a:rPr lang="en-US" sz="4500" b="1" dirty="0">
                <a:solidFill>
                  <a:srgbClr val="569938"/>
                </a:solidFill>
                <a:latin typeface="Calibri"/>
                <a:ea typeface="Calibri"/>
                <a:cs typeface="Calibri"/>
              </a:rPr>
              <a:t>a </a:t>
            </a:r>
            <a:r>
              <a:rPr lang="en-US" sz="4500" b="1" dirty="0" err="1">
                <a:solidFill>
                  <a:srgbClr val="569938"/>
                </a:solidFill>
                <a:latin typeface="Calibri"/>
                <a:ea typeface="Calibri"/>
                <a:cs typeface="Calibri"/>
              </a:rPr>
              <a:t>los</a:t>
            </a:r>
            <a:r>
              <a:rPr lang="en-US" sz="4500" b="1" dirty="0">
                <a:solidFill>
                  <a:srgbClr val="569938"/>
                </a:solidFill>
                <a:latin typeface="Calibri"/>
                <a:ea typeface="Calibri"/>
                <a:cs typeface="Calibri"/>
              </a:rPr>
              <a:t> </a:t>
            </a:r>
            <a:r>
              <a:rPr lang="en-US" sz="4500" b="1" dirty="0" err="1">
                <a:solidFill>
                  <a:srgbClr val="569938"/>
                </a:solidFill>
                <a:latin typeface="Calibri"/>
                <a:ea typeface="Calibri"/>
                <a:cs typeface="Calibri"/>
              </a:rPr>
              <a:t>alumnos</a:t>
            </a:r>
            <a:r>
              <a:rPr lang="en-US" sz="4500" b="1" dirty="0">
                <a:solidFill>
                  <a:srgbClr val="569938"/>
                </a:solidFill>
                <a:latin typeface="Calibri"/>
                <a:ea typeface="Calibri"/>
                <a:cs typeface="Calibri"/>
              </a:rPr>
              <a:t> a desarrollar no solo habilidades, sino también los conocimientos y la actitud adecuados para desempeñarse de manera eficaz?</a:t>
            </a:r>
            <a:endParaRPr lang="el-GR" sz="4500" b="1" dirty="0">
              <a:solidFill>
                <a:srgbClr val="569938"/>
              </a:solidFill>
              <a:latin typeface="Calibri"/>
              <a:ea typeface="Calibri"/>
              <a:cs typeface="Calibri"/>
            </a:endParaRPr>
          </a:p>
        </p:txBody>
      </p:sp>
    </p:spTree>
    <p:extLst>
      <p:ext uri="{BB962C8B-B14F-4D97-AF65-F5344CB8AC3E}">
        <p14:creationId xmlns:p14="http://schemas.microsoft.com/office/powerpoint/2010/main" val="1236038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FC53E-49B0-1103-A547-8AC4C4BF7EB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6F48380-79ED-C8DB-EC12-603C0FF34A19}"/>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7C422757-74D4-185B-F10C-711B03A2EF4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FB6A38F1-C040-C283-7731-890584F3B65D}"/>
              </a:ext>
            </a:extLst>
          </p:cNvPr>
          <p:cNvSpPr txBox="1"/>
          <p:nvPr/>
        </p:nvSpPr>
        <p:spPr>
          <a:xfrm>
            <a:off x="914400" y="1148176"/>
            <a:ext cx="15697200" cy="861774"/>
          </a:xfrm>
          <a:prstGeom prst="rect">
            <a:avLst/>
          </a:prstGeom>
          <a:noFill/>
        </p:spPr>
        <p:txBody>
          <a:bodyPr wrap="square">
            <a:spAutoFit/>
          </a:bodyPr>
          <a:lstStyle/>
          <a:p>
            <a:pPr lvl="0"/>
            <a:r>
              <a:rPr lang="en-US" sz="5000" b="1" dirty="0"/>
              <a:t>Lección 1: Aprendizaje basado en competencias</a:t>
            </a:r>
            <a:endParaRPr lang="el-GR" sz="5000" b="1" dirty="0"/>
          </a:p>
        </p:txBody>
      </p:sp>
      <p:sp>
        <p:nvSpPr>
          <p:cNvPr id="20" name="TextBox 19">
            <a:extLst>
              <a:ext uri="{FF2B5EF4-FFF2-40B4-BE49-F238E27FC236}">
                <a16:creationId xmlns:a16="http://schemas.microsoft.com/office/drawing/2014/main" id="{5BF54D4C-3F99-A49A-DEF4-6953C2C9E2BC}"/>
              </a:ext>
            </a:extLst>
          </p:cNvPr>
          <p:cNvSpPr txBox="1"/>
          <p:nvPr/>
        </p:nvSpPr>
        <p:spPr>
          <a:xfrm>
            <a:off x="4320341" y="4686300"/>
            <a:ext cx="12488672" cy="2049600"/>
          </a:xfrm>
          <a:prstGeom prst="rect">
            <a:avLst/>
          </a:prstGeom>
          <a:noFill/>
        </p:spPr>
        <p:txBody>
          <a:bodyPr wrap="square">
            <a:spAutoFit/>
          </a:bodyPr>
          <a:lstStyle/>
          <a:p>
            <a:pPr>
              <a:lnSpc>
                <a:spcPct val="107000"/>
              </a:lnSpc>
              <a:spcAft>
                <a:spcPts val="800"/>
              </a:spcAft>
              <a:buNone/>
            </a:pPr>
            <a:r>
              <a:rPr lang="en-US" sz="3600" dirty="0"/>
              <a:t>•    Competencia = Habilidades + Conocimientos + Actitudes</a:t>
            </a:r>
          </a:p>
          <a:p>
            <a:pPr>
              <a:lnSpc>
                <a:spcPct val="107000"/>
              </a:lnSpc>
              <a:spcAft>
                <a:spcPts val="800"/>
              </a:spcAft>
              <a:buNone/>
            </a:pPr>
            <a:r>
              <a:rPr lang="en-US" sz="3600" dirty="0"/>
              <a:t>•    Específico del contexto y medible</a:t>
            </a:r>
          </a:p>
          <a:p>
            <a:pPr>
              <a:lnSpc>
                <a:spcPct val="107000"/>
              </a:lnSpc>
              <a:spcAft>
                <a:spcPts val="800"/>
              </a:spcAft>
              <a:buNone/>
            </a:pPr>
            <a:r>
              <a:rPr lang="en-US" sz="3600" dirty="0"/>
              <a:t>•    Criterios de rendimiento para evaluar las competencias</a:t>
            </a:r>
          </a:p>
        </p:txBody>
      </p:sp>
      <p:pic>
        <p:nvPicPr>
          <p:cNvPr id="23" name="Γραφικό 22">
            <a:extLst>
              <a:ext uri="{FF2B5EF4-FFF2-40B4-BE49-F238E27FC236}">
                <a16:creationId xmlns:a16="http://schemas.microsoft.com/office/drawing/2014/main" id="{B0F71BED-F2C0-3B81-56E4-E257023E2E0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609600" y="4076700"/>
            <a:ext cx="3247800" cy="3124200"/>
          </a:xfrm>
          <a:prstGeom prst="rect">
            <a:avLst/>
          </a:prstGeom>
        </p:spPr>
      </p:pic>
    </p:spTree>
    <p:extLst>
      <p:ext uri="{BB962C8B-B14F-4D97-AF65-F5344CB8AC3E}">
        <p14:creationId xmlns:p14="http://schemas.microsoft.com/office/powerpoint/2010/main" val="18019979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05A64-5BB1-41BE-152D-42D72CA7B7D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C9AB851-9378-BBC9-2A3A-E2794E65D2D7}"/>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29AD419A-A7C0-22FE-2AE6-7BF6ABA69A2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7CC36A2-FF10-9356-36E0-5425C8DE7BF7}"/>
              </a:ext>
            </a:extLst>
          </p:cNvPr>
          <p:cNvSpPr txBox="1"/>
          <p:nvPr/>
        </p:nvSpPr>
        <p:spPr>
          <a:xfrm>
            <a:off x="0" y="990712"/>
            <a:ext cx="16687800" cy="923330"/>
          </a:xfrm>
          <a:prstGeom prst="rect">
            <a:avLst/>
          </a:prstGeom>
          <a:noFill/>
        </p:spPr>
        <p:txBody>
          <a:bodyPr wrap="square">
            <a:spAutoFit/>
          </a:bodyPr>
          <a:lstStyle/>
          <a:p>
            <a:pPr lvl="0" algn="r"/>
            <a:r>
              <a:rPr lang="en-US" sz="5400" b="1" dirty="0"/>
              <a:t>Desarrollar una evaluación sumativa basada en competencias</a:t>
            </a:r>
            <a:endParaRPr lang="el-GR" sz="5000" b="1" dirty="0"/>
          </a:p>
        </p:txBody>
      </p:sp>
      <p:sp>
        <p:nvSpPr>
          <p:cNvPr id="6" name="TextBox 5">
            <a:extLst>
              <a:ext uri="{FF2B5EF4-FFF2-40B4-BE49-F238E27FC236}">
                <a16:creationId xmlns:a16="http://schemas.microsoft.com/office/drawing/2014/main" id="{52F5AD9E-CC1F-6317-EA34-5A326C461077}"/>
              </a:ext>
            </a:extLst>
          </p:cNvPr>
          <p:cNvSpPr txBox="1"/>
          <p:nvPr/>
        </p:nvSpPr>
        <p:spPr>
          <a:xfrm>
            <a:off x="4648200" y="3735622"/>
            <a:ext cx="11734800" cy="2282356"/>
          </a:xfrm>
          <a:prstGeom prst="rect">
            <a:avLst/>
          </a:prstGeom>
          <a:noFill/>
        </p:spPr>
        <p:txBody>
          <a:bodyPr wrap="square" lIns="91440" tIns="45720" rIns="91440" bIns="45720" anchor="t">
            <a:spAutoFit/>
          </a:bodyPr>
          <a:lstStyle/>
          <a:p>
            <a:pPr>
              <a:lnSpc>
                <a:spcPct val="107000"/>
              </a:lnSpc>
              <a:spcAft>
                <a:spcPts val="800"/>
              </a:spcAft>
              <a:buNone/>
            </a:pPr>
            <a:r>
              <a:rPr lang="en-US" sz="4500" b="1" dirty="0"/>
              <a:t>Pensar </a:t>
            </a:r>
            <a:r>
              <a:rPr lang="en-US" sz="4500" b="1" dirty="0" err="1"/>
              <a:t>en</a:t>
            </a:r>
            <a:r>
              <a:rPr lang="en-US" sz="4500" b="1" dirty="0"/>
              <a:t> </a:t>
            </a:r>
            <a:r>
              <a:rPr lang="en-US" sz="4500" b="1" dirty="0" err="1"/>
              <a:t>cómo</a:t>
            </a:r>
            <a:r>
              <a:rPr lang="en-US" sz="4500" b="1" dirty="0"/>
              <a:t> enseñar para obtener una competencia holística, no solo la ejecución de tareas. Por ejemplo: Va a formar...</a:t>
            </a:r>
          </a:p>
        </p:txBody>
      </p:sp>
      <p:sp>
        <p:nvSpPr>
          <p:cNvPr id="9" name="TextBox 4">
            <a:extLst>
              <a:ext uri="{FF2B5EF4-FFF2-40B4-BE49-F238E27FC236}">
                <a16:creationId xmlns:a16="http://schemas.microsoft.com/office/drawing/2014/main" id="{A1673B23-9D21-9DF1-7F3E-3CA9A0E1263E}"/>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Debate colectivo</a:t>
            </a:r>
            <a:endParaRPr lang="el-GR" sz="6000" b="1" dirty="0">
              <a:solidFill>
                <a:srgbClr val="FF0000"/>
              </a:solidFill>
            </a:endParaRPr>
          </a:p>
        </p:txBody>
      </p:sp>
      <p:pic>
        <p:nvPicPr>
          <p:cNvPr id="7" name="Γραφικό 8">
            <a:extLst>
              <a:ext uri="{FF2B5EF4-FFF2-40B4-BE49-F238E27FC236}">
                <a16:creationId xmlns:a16="http://schemas.microsoft.com/office/drawing/2014/main" id="{89AA9D07-03C0-8A5F-0692-7D752B883D4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95400" y="3619500"/>
            <a:ext cx="2895600" cy="2514600"/>
          </a:xfrm>
          <a:prstGeom prst="rect">
            <a:avLst/>
          </a:prstGeom>
        </p:spPr>
      </p:pic>
    </p:spTree>
    <p:extLst>
      <p:ext uri="{BB962C8B-B14F-4D97-AF65-F5344CB8AC3E}">
        <p14:creationId xmlns:p14="http://schemas.microsoft.com/office/powerpoint/2010/main" val="13185604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40243-82E5-6EAB-EABB-1516D3657A1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26A3A5B-3DFA-A2DC-EFD0-28C4EFC8E8E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69F39DE5-63BB-2ABE-15D2-73DD5F78DB64}"/>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04336148-507D-9407-28FA-B5A93C21FDE7}"/>
              </a:ext>
            </a:extLst>
          </p:cNvPr>
          <p:cNvSpPr txBox="1"/>
          <p:nvPr/>
        </p:nvSpPr>
        <p:spPr>
          <a:xfrm>
            <a:off x="1828800" y="2628900"/>
            <a:ext cx="12725400" cy="1015663"/>
          </a:xfrm>
          <a:prstGeom prst="rect">
            <a:avLst/>
          </a:prstGeom>
          <a:noFill/>
        </p:spPr>
        <p:txBody>
          <a:bodyPr wrap="square">
            <a:spAutoFit/>
          </a:bodyPr>
          <a:lstStyle/>
          <a:p>
            <a:pPr lvl="0"/>
            <a:r>
              <a:rPr lang="en-US" sz="6000" b="1" dirty="0">
                <a:solidFill>
                  <a:srgbClr val="3F6031"/>
                </a:solidFill>
              </a:rPr>
              <a:t>Cierre del seminario</a:t>
            </a:r>
          </a:p>
        </p:txBody>
      </p:sp>
      <p:sp>
        <p:nvSpPr>
          <p:cNvPr id="7" name="TextBox 6">
            <a:extLst>
              <a:ext uri="{FF2B5EF4-FFF2-40B4-BE49-F238E27FC236}">
                <a16:creationId xmlns:a16="http://schemas.microsoft.com/office/drawing/2014/main" id="{74D3B652-5AF9-FF8D-E0A0-49277EB69A08}"/>
              </a:ext>
            </a:extLst>
          </p:cNvPr>
          <p:cNvSpPr txBox="1"/>
          <p:nvPr/>
        </p:nvSpPr>
        <p:spPr>
          <a:xfrm>
            <a:off x="1824789" y="3983701"/>
            <a:ext cx="15866165" cy="1785104"/>
          </a:xfrm>
          <a:prstGeom prst="rect">
            <a:avLst/>
          </a:prstGeom>
          <a:noFill/>
        </p:spPr>
        <p:txBody>
          <a:bodyPr wrap="square">
            <a:spAutoFit/>
          </a:bodyPr>
          <a:lstStyle/>
          <a:p>
            <a:pPr marL="176213">
              <a:spcBef>
                <a:spcPts val="1200"/>
              </a:spcBef>
              <a:spcAft>
                <a:spcPts val="1200"/>
              </a:spcAft>
              <a:buClr>
                <a:srgbClr val="FF0000"/>
              </a:buClr>
            </a:pPr>
            <a:r>
              <a:rPr lang="en-US" sz="4500" b="1" dirty="0">
                <a:solidFill>
                  <a:srgbClr val="FF0000"/>
                </a:solidFill>
              </a:rPr>
              <a:t>! </a:t>
            </a:r>
            <a:r>
              <a:rPr lang="en-US" sz="4500" b="1" dirty="0"/>
              <a:t>    El aprendizaje permanente = un activo estratégico</a:t>
            </a:r>
          </a:p>
          <a:p>
            <a:pPr marL="176213">
              <a:spcBef>
                <a:spcPts val="1200"/>
              </a:spcBef>
              <a:spcAft>
                <a:spcPts val="1200"/>
              </a:spcAft>
              <a:buClr>
                <a:srgbClr val="FF0000"/>
              </a:buClr>
            </a:pPr>
            <a:r>
              <a:rPr lang="en-US" sz="4500" b="1" dirty="0">
                <a:solidFill>
                  <a:srgbClr val="FF0000"/>
                </a:solidFill>
              </a:rPr>
              <a:t>! </a:t>
            </a:r>
            <a:r>
              <a:rPr lang="en-US" sz="4500" b="1" dirty="0"/>
              <a:t>     Las artes necesitan una formación adaptable e innovadora</a:t>
            </a:r>
          </a:p>
        </p:txBody>
      </p:sp>
    </p:spTree>
    <p:extLst>
      <p:ext uri="{BB962C8B-B14F-4D97-AF65-F5344CB8AC3E}">
        <p14:creationId xmlns:p14="http://schemas.microsoft.com/office/powerpoint/2010/main" val="4057984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en-GB" sz="6000" b="1" noProof="0">
                <a:solidFill>
                  <a:srgbClr val="3F6031"/>
                </a:solidFill>
              </a:rPr>
              <a:t>Capítulo 1 </a:t>
            </a:r>
            <a:r>
              <a:rPr lang="en-GB" sz="6000" b="1" noProof="0" dirty="0">
                <a:solidFill>
                  <a:srgbClr val="3F6031"/>
                </a:solidFill>
              </a:rPr>
              <a:t>Reflexión y conclusiones clave</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4642068"/>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en-GB" sz="3500" b="1" noProof="0" dirty="0"/>
              <a:t>¿Cuáles son las dos o tres palabras clave que extraes de este capítulo?</a:t>
            </a:r>
          </a:p>
          <a:p>
            <a:pPr marL="722313" indent="-546100">
              <a:spcBef>
                <a:spcPts val="1200"/>
              </a:spcBef>
              <a:spcAft>
                <a:spcPts val="1200"/>
              </a:spcAft>
              <a:buClr>
                <a:srgbClr val="FF0000"/>
              </a:buClr>
              <a:buFont typeface="Calibri" panose="020F0502020204030204" pitchFamily="34" charset="0"/>
              <a:buChar char="?"/>
            </a:pPr>
            <a:r>
              <a:rPr lang="en-GB" sz="3500" b="1" noProof="0" dirty="0"/>
              <a:t>¿Por qué te llaman la atención?</a:t>
            </a:r>
          </a:p>
          <a:p>
            <a:pPr marL="722313" indent="-546100">
              <a:spcBef>
                <a:spcPts val="1200"/>
              </a:spcBef>
              <a:spcAft>
                <a:spcPts val="1200"/>
              </a:spcAft>
              <a:buClr>
                <a:srgbClr val="FF0000"/>
              </a:buClr>
              <a:buFont typeface="Calibri" panose="020F0502020204030204" pitchFamily="34" charset="0"/>
              <a:buChar char="?"/>
            </a:pPr>
            <a:r>
              <a:rPr lang="en-GB" sz="3500" b="1" noProof="0" dirty="0"/>
              <a:t>Compártelas con el grupo y escucha para encontrar puntos en común.</a:t>
            </a:r>
          </a:p>
        </p:txBody>
      </p:sp>
    </p:spTree>
    <p:extLst>
      <p:ext uri="{BB962C8B-B14F-4D97-AF65-F5344CB8AC3E}">
        <p14:creationId xmlns:p14="http://schemas.microsoft.com/office/powerpoint/2010/main" val="21250184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800000">
            <a:off x="0" y="-2260783"/>
            <a:ext cx="18515825" cy="8008094"/>
          </a:xfrm>
          <a:custGeom>
            <a:avLst/>
            <a:gdLst/>
            <a:ahLst/>
            <a:cxnLst/>
            <a:rect l="l" t="t" r="r" b="b"/>
            <a:pathLst>
              <a:path w="18515825" h="8008094">
                <a:moveTo>
                  <a:pt x="0" y="0"/>
                </a:moveTo>
                <a:lnTo>
                  <a:pt x="18515825" y="0"/>
                </a:lnTo>
                <a:lnTo>
                  <a:pt x="18515825" y="8008095"/>
                </a:lnTo>
                <a:lnTo>
                  <a:pt x="0" y="800809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de-DE"/>
          </a:p>
        </p:txBody>
      </p:sp>
      <p:sp>
        <p:nvSpPr>
          <p:cNvPr id="3" name="Freeform 3"/>
          <p:cNvSpPr/>
          <p:nvPr/>
        </p:nvSpPr>
        <p:spPr>
          <a:xfrm rot="992557" flipV="1">
            <a:off x="2884893" y="-4357319"/>
            <a:ext cx="16531572" cy="7149905"/>
          </a:xfrm>
          <a:custGeom>
            <a:avLst/>
            <a:gdLst/>
            <a:ahLst/>
            <a:cxnLst/>
            <a:rect l="l" t="t" r="r" b="b"/>
            <a:pathLst>
              <a:path w="16531572" h="7149905">
                <a:moveTo>
                  <a:pt x="0" y="7149905"/>
                </a:moveTo>
                <a:lnTo>
                  <a:pt x="16531571" y="7149905"/>
                </a:lnTo>
                <a:lnTo>
                  <a:pt x="16531571" y="0"/>
                </a:lnTo>
                <a:lnTo>
                  <a:pt x="0" y="0"/>
                </a:lnTo>
                <a:lnTo>
                  <a:pt x="0" y="7149905"/>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de-DE"/>
          </a:p>
        </p:txBody>
      </p:sp>
      <p:sp>
        <p:nvSpPr>
          <p:cNvPr id="4" name="Freeform 4"/>
          <p:cNvSpPr/>
          <p:nvPr/>
        </p:nvSpPr>
        <p:spPr>
          <a:xfrm rot="-10800000">
            <a:off x="15687726" y="3362971"/>
            <a:ext cx="1571574" cy="1571574"/>
          </a:xfrm>
          <a:custGeom>
            <a:avLst/>
            <a:gdLst/>
            <a:ahLst/>
            <a:cxnLst/>
            <a:rect l="l" t="t" r="r" b="b"/>
            <a:pathLst>
              <a:path w="1571574" h="1571574">
                <a:moveTo>
                  <a:pt x="0" y="0"/>
                </a:moveTo>
                <a:lnTo>
                  <a:pt x="1571574" y="0"/>
                </a:lnTo>
                <a:lnTo>
                  <a:pt x="1571574" y="1571573"/>
                </a:lnTo>
                <a:lnTo>
                  <a:pt x="0" y="157157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de-DE"/>
          </a:p>
        </p:txBody>
      </p:sp>
      <p:sp>
        <p:nvSpPr>
          <p:cNvPr id="5" name="Freeform 5"/>
          <p:cNvSpPr/>
          <p:nvPr/>
        </p:nvSpPr>
        <p:spPr>
          <a:xfrm rot="-10800000">
            <a:off x="-407121" y="-542874"/>
            <a:ext cx="1571574" cy="1571574"/>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de-DE"/>
          </a:p>
        </p:txBody>
      </p:sp>
      <p:sp>
        <p:nvSpPr>
          <p:cNvPr id="6" name="TextBox 6"/>
          <p:cNvSpPr txBox="1"/>
          <p:nvPr/>
        </p:nvSpPr>
        <p:spPr>
          <a:xfrm>
            <a:off x="5598426" y="6282482"/>
            <a:ext cx="7091147" cy="919054"/>
          </a:xfrm>
          <a:prstGeom prst="rect">
            <a:avLst/>
          </a:prstGeom>
        </p:spPr>
        <p:txBody>
          <a:bodyPr lIns="0" tIns="0" rIns="0" bIns="0" rtlCol="0" anchor="t">
            <a:spAutoFit/>
          </a:bodyPr>
          <a:lstStyle/>
          <a:p>
            <a:pPr algn="ctr">
              <a:lnSpc>
                <a:spcPts val="6941"/>
              </a:lnSpc>
            </a:pPr>
            <a:r>
              <a:rPr lang="en-US" sz="6872" b="1" dirty="0">
                <a:solidFill>
                  <a:srgbClr val="28853D"/>
                </a:solidFill>
                <a:latin typeface="+mj-lt"/>
              </a:rPr>
              <a:t>GRACIAS</a:t>
            </a:r>
          </a:p>
        </p:txBody>
      </p:sp>
      <p:sp>
        <p:nvSpPr>
          <p:cNvPr id="7" name="Freeform 7"/>
          <p:cNvSpPr/>
          <p:nvPr/>
        </p:nvSpPr>
        <p:spPr>
          <a:xfrm>
            <a:off x="2354279" y="9075651"/>
            <a:ext cx="4037279" cy="769812"/>
          </a:xfrm>
          <a:custGeom>
            <a:avLst/>
            <a:gdLst/>
            <a:ahLst/>
            <a:cxnLst/>
            <a:rect l="l" t="t" r="r" b="b"/>
            <a:pathLst>
              <a:path w="4037279" h="769812">
                <a:moveTo>
                  <a:pt x="0" y="0"/>
                </a:moveTo>
                <a:lnTo>
                  <a:pt x="4037279" y="0"/>
                </a:lnTo>
                <a:lnTo>
                  <a:pt x="4037279" y="769813"/>
                </a:lnTo>
                <a:lnTo>
                  <a:pt x="0" y="769813"/>
                </a:lnTo>
                <a:lnTo>
                  <a:pt x="0" y="0"/>
                </a:lnTo>
                <a:close/>
              </a:path>
            </a:pathLst>
          </a:custGeom>
          <a:blipFill>
            <a:blip r:embed="rId8"/>
            <a:stretch>
              <a:fillRect t="-4994" b="-4994"/>
            </a:stretch>
          </a:blipFill>
        </p:spPr>
        <p:txBody>
          <a:bodyPr/>
          <a:lstStyle/>
          <a:p>
            <a:endParaRPr lang="de-DE"/>
          </a:p>
        </p:txBody>
      </p:sp>
      <p:sp>
        <p:nvSpPr>
          <p:cNvPr id="8" name="TextBox 8"/>
          <p:cNvSpPr txBox="1"/>
          <p:nvPr/>
        </p:nvSpPr>
        <p:spPr>
          <a:xfrm>
            <a:off x="6391558" y="9050895"/>
            <a:ext cx="9542163" cy="1059547"/>
          </a:xfrm>
          <a:prstGeom prst="rect">
            <a:avLst/>
          </a:prstGeom>
        </p:spPr>
        <p:txBody>
          <a:bodyPr lIns="0" tIns="0" rIns="0" bIns="0" rtlCol="0" anchor="t">
            <a:spAutoFit/>
          </a:bodyPr>
          <a:lstStyle/>
          <a:p>
            <a:pPr algn="l">
              <a:lnSpc>
                <a:spcPts val="1878"/>
              </a:lnSpc>
            </a:pPr>
            <a:r>
              <a:rPr lang="en-US" sz="1341" dirty="0">
                <a:solidFill>
                  <a:srgbClr val="000000"/>
                </a:solidFill>
                <a:latin typeface="+mj-lt"/>
              </a:rPr>
              <a:t>Financiado por la Unión Europea. Las opiniones y puntos de vista expresados son, sin embargo, exclusivamente los de los autores y no reflejan necesariamente los de la Unión Europea ni los de la Agencia Ejecutiva en el ámbito Educativo, Audiovisual y Cultural (EACEA). Ni la Unión Europea ni la EACEA se hacen responsables de ellos.</a:t>
            </a:r>
          </a:p>
          <a:p>
            <a:pPr marL="0" lvl="0" indent="0" algn="ctr">
              <a:lnSpc>
                <a:spcPts val="2915"/>
              </a:lnSpc>
              <a:spcBef>
                <a:spcPct val="0"/>
              </a:spcBef>
            </a:pPr>
            <a:endParaRPr lang="en-US" sz="1341" dirty="0">
              <a:solidFill>
                <a:srgbClr val="000000"/>
              </a:solidFill>
              <a:latin typeface="+mj-lt"/>
            </a:endParaRPr>
          </a:p>
        </p:txBody>
      </p:sp>
      <p:sp>
        <p:nvSpPr>
          <p:cNvPr id="9" name="TextBox 9"/>
          <p:cNvSpPr txBox="1"/>
          <p:nvPr/>
        </p:nvSpPr>
        <p:spPr>
          <a:xfrm>
            <a:off x="8413788" y="9977216"/>
            <a:ext cx="2412117" cy="237878"/>
          </a:xfrm>
          <a:prstGeom prst="rect">
            <a:avLst/>
          </a:prstGeom>
        </p:spPr>
        <p:txBody>
          <a:bodyPr lIns="0" tIns="0" rIns="0" bIns="0" rtlCol="0" anchor="t">
            <a:spAutoFit/>
          </a:bodyPr>
          <a:lstStyle/>
          <a:p>
            <a:pPr algn="ctr">
              <a:lnSpc>
                <a:spcPts val="1940"/>
              </a:lnSpc>
              <a:spcBef>
                <a:spcPct val="0"/>
              </a:spcBef>
            </a:pPr>
            <a:r>
              <a:rPr lang="en-US" sz="1385" dirty="0">
                <a:solidFill>
                  <a:srgbClr val="000000"/>
                </a:solidFill>
                <a:latin typeface="+mj-lt"/>
              </a:rPr>
              <a:t>Número de proyecto: 101139932</a:t>
            </a:r>
          </a:p>
        </p:txBody>
      </p:sp>
      <p:grpSp>
        <p:nvGrpSpPr>
          <p:cNvPr id="10" name="Group 10"/>
          <p:cNvGrpSpPr/>
          <p:nvPr/>
        </p:nvGrpSpPr>
        <p:grpSpPr>
          <a:xfrm>
            <a:off x="354602" y="7782108"/>
            <a:ext cx="17578796" cy="712971"/>
            <a:chOff x="0" y="0"/>
            <a:chExt cx="23438395" cy="950628"/>
          </a:xfrm>
        </p:grpSpPr>
        <p:sp>
          <p:nvSpPr>
            <p:cNvPr id="11" name="Freeform 11"/>
            <p:cNvSpPr/>
            <p:nvPr/>
          </p:nvSpPr>
          <p:spPr>
            <a:xfrm>
              <a:off x="2434279" y="0"/>
              <a:ext cx="1532170" cy="864392"/>
            </a:xfrm>
            <a:custGeom>
              <a:avLst/>
              <a:gdLst/>
              <a:ahLst/>
              <a:cxnLst/>
              <a:rect l="l" t="t" r="r" b="b"/>
              <a:pathLst>
                <a:path w="1532170" h="864392">
                  <a:moveTo>
                    <a:pt x="0" y="0"/>
                  </a:moveTo>
                  <a:lnTo>
                    <a:pt x="1532170" y="0"/>
                  </a:lnTo>
                  <a:lnTo>
                    <a:pt x="1532170" y="864392"/>
                  </a:lnTo>
                  <a:lnTo>
                    <a:pt x="0" y="864392"/>
                  </a:lnTo>
                  <a:lnTo>
                    <a:pt x="0" y="0"/>
                  </a:lnTo>
                  <a:close/>
                </a:path>
              </a:pathLst>
            </a:custGeom>
            <a:blipFill>
              <a:blip r:embed="rId9"/>
              <a:stretch>
                <a:fillRect l="-147" r="-147"/>
              </a:stretch>
            </a:blipFill>
          </p:spPr>
          <p:txBody>
            <a:bodyPr/>
            <a:lstStyle/>
            <a:p>
              <a:endParaRPr lang="de-DE"/>
            </a:p>
          </p:txBody>
        </p:sp>
        <p:sp>
          <p:nvSpPr>
            <p:cNvPr id="12" name="Freeform 12"/>
            <p:cNvSpPr/>
            <p:nvPr/>
          </p:nvSpPr>
          <p:spPr>
            <a:xfrm>
              <a:off x="6524456" y="131080"/>
              <a:ext cx="2126364" cy="677732"/>
            </a:xfrm>
            <a:custGeom>
              <a:avLst/>
              <a:gdLst/>
              <a:ahLst/>
              <a:cxnLst/>
              <a:rect l="l" t="t" r="r" b="b"/>
              <a:pathLst>
                <a:path w="2126364" h="677732">
                  <a:moveTo>
                    <a:pt x="0" y="0"/>
                  </a:moveTo>
                  <a:lnTo>
                    <a:pt x="2126364" y="0"/>
                  </a:lnTo>
                  <a:lnTo>
                    <a:pt x="2126364" y="677732"/>
                  </a:lnTo>
                  <a:lnTo>
                    <a:pt x="0" y="677732"/>
                  </a:lnTo>
                  <a:lnTo>
                    <a:pt x="0" y="0"/>
                  </a:lnTo>
                  <a:close/>
                </a:path>
              </a:pathLst>
            </a:custGeom>
            <a:blipFill>
              <a:blip r:embed="rId10"/>
              <a:stretch>
                <a:fillRect l="-147" r="-147"/>
              </a:stretch>
            </a:blipFill>
          </p:spPr>
          <p:txBody>
            <a:bodyPr/>
            <a:lstStyle/>
            <a:p>
              <a:endParaRPr lang="de-DE"/>
            </a:p>
          </p:txBody>
        </p:sp>
        <p:sp>
          <p:nvSpPr>
            <p:cNvPr id="13" name="Freeform 13"/>
            <p:cNvSpPr/>
            <p:nvPr/>
          </p:nvSpPr>
          <p:spPr>
            <a:xfrm>
              <a:off x="21059165" y="81568"/>
              <a:ext cx="2379230" cy="826596"/>
            </a:xfrm>
            <a:custGeom>
              <a:avLst/>
              <a:gdLst/>
              <a:ahLst/>
              <a:cxnLst/>
              <a:rect l="l" t="t" r="r" b="b"/>
              <a:pathLst>
                <a:path w="2379230" h="826596">
                  <a:moveTo>
                    <a:pt x="0" y="0"/>
                  </a:moveTo>
                  <a:lnTo>
                    <a:pt x="2379230" y="0"/>
                  </a:lnTo>
                  <a:lnTo>
                    <a:pt x="2379230" y="826596"/>
                  </a:lnTo>
                  <a:lnTo>
                    <a:pt x="0" y="826596"/>
                  </a:lnTo>
                  <a:lnTo>
                    <a:pt x="0" y="0"/>
                  </a:lnTo>
                  <a:close/>
                </a:path>
              </a:pathLst>
            </a:custGeom>
            <a:blipFill>
              <a:blip r:embed="rId11"/>
              <a:stretch>
                <a:fillRect t="-5246" r="-835" b="-12716"/>
              </a:stretch>
            </a:blipFill>
          </p:spPr>
          <p:txBody>
            <a:bodyPr/>
            <a:lstStyle/>
            <a:p>
              <a:endParaRPr lang="de-DE"/>
            </a:p>
          </p:txBody>
        </p:sp>
        <p:sp>
          <p:nvSpPr>
            <p:cNvPr id="14" name="Freeform 14"/>
            <p:cNvSpPr/>
            <p:nvPr/>
          </p:nvSpPr>
          <p:spPr>
            <a:xfrm>
              <a:off x="8769894" y="81568"/>
              <a:ext cx="2126364" cy="869060"/>
            </a:xfrm>
            <a:custGeom>
              <a:avLst/>
              <a:gdLst/>
              <a:ahLst/>
              <a:cxnLst/>
              <a:rect l="l" t="t" r="r" b="b"/>
              <a:pathLst>
                <a:path w="2126364" h="869060">
                  <a:moveTo>
                    <a:pt x="0" y="0"/>
                  </a:moveTo>
                  <a:lnTo>
                    <a:pt x="2126363" y="0"/>
                  </a:lnTo>
                  <a:lnTo>
                    <a:pt x="2126363" y="869060"/>
                  </a:lnTo>
                  <a:lnTo>
                    <a:pt x="0" y="869060"/>
                  </a:lnTo>
                  <a:lnTo>
                    <a:pt x="0" y="0"/>
                  </a:lnTo>
                  <a:close/>
                </a:path>
              </a:pathLst>
            </a:custGeom>
            <a:blipFill>
              <a:blip r:embed="rId12"/>
              <a:stretch>
                <a:fillRect l="-147" r="-147"/>
              </a:stretch>
            </a:blipFill>
          </p:spPr>
          <p:txBody>
            <a:bodyPr/>
            <a:lstStyle/>
            <a:p>
              <a:endParaRPr lang="de-DE"/>
            </a:p>
          </p:txBody>
        </p:sp>
        <p:sp>
          <p:nvSpPr>
            <p:cNvPr id="15" name="Freeform 15"/>
            <p:cNvSpPr/>
            <p:nvPr/>
          </p:nvSpPr>
          <p:spPr>
            <a:xfrm>
              <a:off x="4174828" y="131080"/>
              <a:ext cx="2126364" cy="677732"/>
            </a:xfrm>
            <a:custGeom>
              <a:avLst/>
              <a:gdLst/>
              <a:ahLst/>
              <a:cxnLst/>
              <a:rect l="l" t="t" r="r" b="b"/>
              <a:pathLst>
                <a:path w="2126364" h="677732">
                  <a:moveTo>
                    <a:pt x="0" y="0"/>
                  </a:moveTo>
                  <a:lnTo>
                    <a:pt x="2126364" y="0"/>
                  </a:lnTo>
                  <a:lnTo>
                    <a:pt x="2126364" y="677732"/>
                  </a:lnTo>
                  <a:lnTo>
                    <a:pt x="0" y="677732"/>
                  </a:lnTo>
                  <a:lnTo>
                    <a:pt x="0" y="0"/>
                  </a:lnTo>
                  <a:close/>
                </a:path>
              </a:pathLst>
            </a:custGeom>
            <a:blipFill>
              <a:blip r:embed="rId13"/>
              <a:stretch>
                <a:fillRect t="-1610" b="-1610"/>
              </a:stretch>
            </a:blipFill>
          </p:spPr>
          <p:txBody>
            <a:bodyPr/>
            <a:lstStyle/>
            <a:p>
              <a:endParaRPr lang="de-DE"/>
            </a:p>
          </p:txBody>
        </p:sp>
        <p:sp>
          <p:nvSpPr>
            <p:cNvPr id="16" name="Freeform 16"/>
            <p:cNvSpPr/>
            <p:nvPr/>
          </p:nvSpPr>
          <p:spPr>
            <a:xfrm>
              <a:off x="11134405" y="81568"/>
              <a:ext cx="2378325" cy="677732"/>
            </a:xfrm>
            <a:custGeom>
              <a:avLst/>
              <a:gdLst/>
              <a:ahLst/>
              <a:cxnLst/>
              <a:rect l="l" t="t" r="r" b="b"/>
              <a:pathLst>
                <a:path w="2378325" h="677732">
                  <a:moveTo>
                    <a:pt x="0" y="0"/>
                  </a:moveTo>
                  <a:lnTo>
                    <a:pt x="2378325" y="0"/>
                  </a:lnTo>
                  <a:lnTo>
                    <a:pt x="2378325" y="677732"/>
                  </a:lnTo>
                  <a:lnTo>
                    <a:pt x="0" y="677732"/>
                  </a:lnTo>
                  <a:lnTo>
                    <a:pt x="0" y="0"/>
                  </a:lnTo>
                  <a:close/>
                </a:path>
              </a:pathLst>
            </a:custGeom>
            <a:blipFill>
              <a:blip r:embed="rId14"/>
              <a:stretch>
                <a:fillRect l="-147" r="-147"/>
              </a:stretch>
            </a:blipFill>
          </p:spPr>
          <p:txBody>
            <a:bodyPr/>
            <a:lstStyle/>
            <a:p>
              <a:endParaRPr lang="de-DE"/>
            </a:p>
          </p:txBody>
        </p:sp>
        <p:sp>
          <p:nvSpPr>
            <p:cNvPr id="17" name="Freeform 17"/>
            <p:cNvSpPr/>
            <p:nvPr/>
          </p:nvSpPr>
          <p:spPr>
            <a:xfrm>
              <a:off x="14655043" y="135988"/>
              <a:ext cx="2161604" cy="623313"/>
            </a:xfrm>
            <a:custGeom>
              <a:avLst/>
              <a:gdLst/>
              <a:ahLst/>
              <a:cxnLst/>
              <a:rect l="l" t="t" r="r" b="b"/>
              <a:pathLst>
                <a:path w="2161604" h="623313">
                  <a:moveTo>
                    <a:pt x="0" y="0"/>
                  </a:moveTo>
                  <a:lnTo>
                    <a:pt x="2161604" y="0"/>
                  </a:lnTo>
                  <a:lnTo>
                    <a:pt x="2161604" y="623312"/>
                  </a:lnTo>
                  <a:lnTo>
                    <a:pt x="0" y="623312"/>
                  </a:lnTo>
                  <a:lnTo>
                    <a:pt x="0" y="0"/>
                  </a:lnTo>
                  <a:close/>
                </a:path>
              </a:pathLst>
            </a:custGeom>
            <a:blipFill>
              <a:blip r:embed="rId15"/>
              <a:stretch>
                <a:fillRect l="-147" r="-147"/>
              </a:stretch>
            </a:blipFill>
          </p:spPr>
          <p:txBody>
            <a:bodyPr/>
            <a:lstStyle/>
            <a:p>
              <a:endParaRPr lang="de-DE"/>
            </a:p>
          </p:txBody>
        </p:sp>
        <p:sp>
          <p:nvSpPr>
            <p:cNvPr id="18" name="Freeform 18"/>
            <p:cNvSpPr/>
            <p:nvPr/>
          </p:nvSpPr>
          <p:spPr>
            <a:xfrm>
              <a:off x="16816647" y="50581"/>
              <a:ext cx="1956253" cy="838731"/>
            </a:xfrm>
            <a:custGeom>
              <a:avLst/>
              <a:gdLst/>
              <a:ahLst/>
              <a:cxnLst/>
              <a:rect l="l" t="t" r="r" b="b"/>
              <a:pathLst>
                <a:path w="1956253" h="838731">
                  <a:moveTo>
                    <a:pt x="0" y="0"/>
                  </a:moveTo>
                  <a:lnTo>
                    <a:pt x="1956253" y="0"/>
                  </a:lnTo>
                  <a:lnTo>
                    <a:pt x="1956253" y="838731"/>
                  </a:lnTo>
                  <a:lnTo>
                    <a:pt x="0" y="838731"/>
                  </a:lnTo>
                  <a:lnTo>
                    <a:pt x="0" y="0"/>
                  </a:lnTo>
                  <a:close/>
                </a:path>
              </a:pathLst>
            </a:custGeom>
            <a:blipFill>
              <a:blip r:embed="rId16"/>
              <a:stretch>
                <a:fillRect l="-147" r="-147"/>
              </a:stretch>
            </a:blipFill>
          </p:spPr>
          <p:txBody>
            <a:bodyPr/>
            <a:lstStyle/>
            <a:p>
              <a:endParaRPr lang="de-DE"/>
            </a:p>
          </p:txBody>
        </p:sp>
        <p:sp>
          <p:nvSpPr>
            <p:cNvPr id="19" name="Freeform 19"/>
            <p:cNvSpPr/>
            <p:nvPr/>
          </p:nvSpPr>
          <p:spPr>
            <a:xfrm>
              <a:off x="18684839" y="75501"/>
              <a:ext cx="2399118" cy="788891"/>
            </a:xfrm>
            <a:custGeom>
              <a:avLst/>
              <a:gdLst/>
              <a:ahLst/>
              <a:cxnLst/>
              <a:rect l="l" t="t" r="r" b="b"/>
              <a:pathLst>
                <a:path w="2399118" h="788891">
                  <a:moveTo>
                    <a:pt x="0" y="0"/>
                  </a:moveTo>
                  <a:lnTo>
                    <a:pt x="2399118" y="0"/>
                  </a:lnTo>
                  <a:lnTo>
                    <a:pt x="2399118" y="788891"/>
                  </a:lnTo>
                  <a:lnTo>
                    <a:pt x="0" y="788891"/>
                  </a:lnTo>
                  <a:lnTo>
                    <a:pt x="0" y="0"/>
                  </a:lnTo>
                  <a:close/>
                </a:path>
              </a:pathLst>
            </a:custGeom>
            <a:blipFill>
              <a:blip r:embed="rId17"/>
              <a:stretch>
                <a:fillRect t="-34000" b="-37062"/>
              </a:stretch>
            </a:blipFill>
          </p:spPr>
          <p:txBody>
            <a:bodyPr/>
            <a:lstStyle/>
            <a:p>
              <a:endParaRPr lang="de-DE"/>
            </a:p>
          </p:txBody>
        </p:sp>
        <p:sp>
          <p:nvSpPr>
            <p:cNvPr id="20" name="Freeform 20"/>
            <p:cNvSpPr/>
            <p:nvPr/>
          </p:nvSpPr>
          <p:spPr>
            <a:xfrm>
              <a:off x="13750878" y="38491"/>
              <a:ext cx="785091" cy="787411"/>
            </a:xfrm>
            <a:custGeom>
              <a:avLst/>
              <a:gdLst/>
              <a:ahLst/>
              <a:cxnLst/>
              <a:rect l="l" t="t" r="r" b="b"/>
              <a:pathLst>
                <a:path w="785091" h="787411">
                  <a:moveTo>
                    <a:pt x="0" y="0"/>
                  </a:moveTo>
                  <a:lnTo>
                    <a:pt x="785091" y="0"/>
                  </a:lnTo>
                  <a:lnTo>
                    <a:pt x="785091" y="787410"/>
                  </a:lnTo>
                  <a:lnTo>
                    <a:pt x="0" y="787410"/>
                  </a:lnTo>
                  <a:lnTo>
                    <a:pt x="0" y="0"/>
                  </a:lnTo>
                  <a:close/>
                </a:path>
              </a:pathLst>
            </a:custGeom>
            <a:blipFill>
              <a:blip r:embed="rId18"/>
              <a:stretch>
                <a:fillRect l="-147" r="-147"/>
              </a:stretch>
            </a:blipFill>
          </p:spPr>
          <p:txBody>
            <a:bodyPr/>
            <a:lstStyle/>
            <a:p>
              <a:endParaRPr lang="de-DE"/>
            </a:p>
          </p:txBody>
        </p:sp>
        <p:sp>
          <p:nvSpPr>
            <p:cNvPr id="21" name="Freeform 21"/>
            <p:cNvSpPr/>
            <p:nvPr/>
          </p:nvSpPr>
          <p:spPr>
            <a:xfrm>
              <a:off x="0" y="203169"/>
              <a:ext cx="2175026" cy="434530"/>
            </a:xfrm>
            <a:custGeom>
              <a:avLst/>
              <a:gdLst/>
              <a:ahLst/>
              <a:cxnLst/>
              <a:rect l="l" t="t" r="r" b="b"/>
              <a:pathLst>
                <a:path w="2175026" h="434530">
                  <a:moveTo>
                    <a:pt x="0" y="0"/>
                  </a:moveTo>
                  <a:lnTo>
                    <a:pt x="2175026" y="0"/>
                  </a:lnTo>
                  <a:lnTo>
                    <a:pt x="2175026" y="434530"/>
                  </a:lnTo>
                  <a:lnTo>
                    <a:pt x="0" y="434530"/>
                  </a:lnTo>
                  <a:lnTo>
                    <a:pt x="0" y="0"/>
                  </a:lnTo>
                  <a:close/>
                </a:path>
              </a:pathLst>
            </a:custGeom>
            <a:blipFill>
              <a:blip r:embed="rId19"/>
              <a:stretch>
                <a:fillRect t="-3459" b="-8656"/>
              </a:stretch>
            </a:blipFill>
          </p:spPr>
          <p:txBody>
            <a:bodyPr/>
            <a:lstStyle/>
            <a:p>
              <a:endParaRPr lang="de-DE"/>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24C8E-5EE7-DED3-A701-C064CA374D5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E8B5E4B-D643-13E0-C32D-BC04112A4472}"/>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F9EA6DF0-AEDE-5D16-3544-7EAA440682D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61975B7B-0F5C-ADC7-4A18-DAC91D1E4807}"/>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Formación Profesional (FP)</a:t>
            </a:r>
            <a:endParaRPr lang="el-GR" sz="6000" dirty="0">
              <a:solidFill>
                <a:srgbClr val="3F6031"/>
              </a:solidFill>
            </a:endParaRPr>
          </a:p>
        </p:txBody>
      </p:sp>
      <p:sp>
        <p:nvSpPr>
          <p:cNvPr id="7" name="TextBox 6">
            <a:extLst>
              <a:ext uri="{FF2B5EF4-FFF2-40B4-BE49-F238E27FC236}">
                <a16:creationId xmlns:a16="http://schemas.microsoft.com/office/drawing/2014/main" id="{DD106841-5F60-0EA1-C06E-912DA9C07C2E}"/>
              </a:ext>
            </a:extLst>
          </p:cNvPr>
          <p:cNvSpPr txBox="1"/>
          <p:nvPr/>
        </p:nvSpPr>
        <p:spPr>
          <a:xfrm>
            <a:off x="1981200" y="3994786"/>
            <a:ext cx="15866165" cy="2742482"/>
          </a:xfrm>
          <a:prstGeom prst="rect">
            <a:avLst/>
          </a:prstGeom>
          <a:noFill/>
        </p:spPr>
        <p:txBody>
          <a:bodyPr wrap="square" lIns="91440" tIns="45720" rIns="91440" bIns="45720" anchor="t">
            <a:spAutoFit/>
          </a:bodyPr>
          <a:lstStyle/>
          <a:p>
            <a:pPr marL="765810" indent="-685800">
              <a:lnSpc>
                <a:spcPct val="115000"/>
              </a:lnSpc>
              <a:spcBef>
                <a:spcPts val="600"/>
              </a:spcBef>
              <a:spcAft>
                <a:spcPts val="600"/>
              </a:spcAft>
              <a:buClr>
                <a:schemeClr val="tx1"/>
              </a:buClr>
              <a:buFont typeface="Arial" panose="020B0604020202020204" pitchFamily="34" charset="0"/>
              <a:buChar char="•"/>
            </a:pPr>
            <a:r>
              <a:rPr lang="en-US" sz="4500" b="1" dirty="0" err="1">
                <a:effectLst/>
                <a:latin typeface="Calibri"/>
                <a:ea typeface="Times New Roman" panose="02020603050405020304" pitchFamily="18" charset="0"/>
                <a:cs typeface="Calibri"/>
              </a:rPr>
              <a:t>Aprender</a:t>
            </a:r>
            <a:r>
              <a:rPr lang="en-US" sz="4500" b="1" dirty="0">
                <a:latin typeface="Calibri"/>
                <a:ea typeface="Times New Roman" panose="02020603050405020304" pitchFamily="18" charset="0"/>
                <a:cs typeface="Calibri"/>
              </a:rPr>
              <a:t> con la </a:t>
            </a:r>
            <a:r>
              <a:rPr lang="en-US" sz="4500" b="1" dirty="0" err="1">
                <a:latin typeface="Calibri"/>
                <a:ea typeface="Times New Roman" panose="02020603050405020304" pitchFamily="18" charset="0"/>
                <a:cs typeface="Calibri"/>
              </a:rPr>
              <a:t>práctica</a:t>
            </a:r>
            <a:endParaRPr lang="en-US" sz="4500" b="1" dirty="0" err="1">
              <a:effectLst/>
              <a:latin typeface="Calibri" panose="020F0502020204030204" pitchFamily="34" charset="0"/>
              <a:ea typeface="Times New Roman" panose="02020603050405020304" pitchFamily="18" charset="0"/>
            </a:endParaRPr>
          </a:p>
          <a:p>
            <a:pPr marL="765810" indent="-685800">
              <a:lnSpc>
                <a:spcPct val="115000"/>
              </a:lnSpc>
              <a:spcBef>
                <a:spcPts val="600"/>
              </a:spcBef>
              <a:spcAft>
                <a:spcPts val="600"/>
              </a:spcAft>
              <a:buClr>
                <a:schemeClr val="tx1"/>
              </a:buClr>
              <a:buFont typeface="Arial" panose="020B0604020202020204" pitchFamily="34" charset="0"/>
              <a:buChar char="•"/>
            </a:pPr>
            <a:r>
              <a:rPr lang="en-US" sz="4500" b="1" dirty="0">
                <a:effectLst/>
                <a:latin typeface="Calibri" panose="020F0502020204030204" pitchFamily="34" charset="0"/>
                <a:ea typeface="Times New Roman" panose="02020603050405020304" pitchFamily="18" charset="0"/>
              </a:rPr>
              <a:t>Fuerte vínculo con el mercado </a:t>
            </a:r>
            <a:r>
              <a:rPr lang="en-US" sz="4500" b="1" dirty="0" err="1">
                <a:effectLst/>
                <a:latin typeface="Calibri" panose="020F0502020204030204" pitchFamily="34" charset="0"/>
                <a:ea typeface="Times New Roman" panose="02020603050405020304" pitchFamily="18" charset="0"/>
              </a:rPr>
              <a:t>laboral</a:t>
            </a:r>
            <a:endParaRPr lang="en-US" sz="4500" b="1">
              <a:effectLst/>
              <a:latin typeface="Calibri" panose="020F0502020204030204" pitchFamily="34" charset="0"/>
              <a:ea typeface="Times New Roman" panose="02020603050405020304" pitchFamily="18" charset="0"/>
              <a:cs typeface="Calibri"/>
            </a:endParaRPr>
          </a:p>
          <a:p>
            <a:pPr marL="765810" indent="-685800">
              <a:lnSpc>
                <a:spcPct val="115000"/>
              </a:lnSpc>
              <a:spcBef>
                <a:spcPts val="600"/>
              </a:spcBef>
              <a:spcAft>
                <a:spcPts val="600"/>
              </a:spcAft>
              <a:buClr>
                <a:schemeClr val="tx1"/>
              </a:buClr>
              <a:buFont typeface="Arial" panose="020B0604020202020204" pitchFamily="34" charset="0"/>
              <a:buChar char="•"/>
            </a:pPr>
            <a:r>
              <a:rPr lang="en-US" sz="4500" b="1" dirty="0">
                <a:effectLst/>
                <a:latin typeface="Calibri" panose="020F0502020204030204" pitchFamily="34" charset="0"/>
                <a:ea typeface="Times New Roman" panose="02020603050405020304" pitchFamily="18" charset="0"/>
              </a:rPr>
              <a:t>Aprendizaje y sistemas duales</a:t>
            </a:r>
          </a:p>
        </p:txBody>
      </p:sp>
    </p:spTree>
    <p:extLst>
      <p:ext uri="{BB962C8B-B14F-4D97-AF65-F5344CB8AC3E}">
        <p14:creationId xmlns:p14="http://schemas.microsoft.com/office/powerpoint/2010/main" val="3876439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E106A-022A-EBE2-C265-482DCFE2B6F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1923809-440B-C0FC-EDAD-49E477851DE4}"/>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CFED8FF-C129-6889-583E-2354A629A782}"/>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4CDFB7CD-A897-439E-89BA-2F2804F3162C}"/>
              </a:ext>
            </a:extLst>
          </p:cNvPr>
          <p:cNvSpPr txBox="1"/>
          <p:nvPr/>
        </p:nvSpPr>
        <p:spPr>
          <a:xfrm>
            <a:off x="911522" y="3237915"/>
            <a:ext cx="16843078" cy="1015663"/>
          </a:xfrm>
          <a:prstGeom prst="rect">
            <a:avLst/>
          </a:prstGeom>
          <a:noFill/>
        </p:spPr>
        <p:txBody>
          <a:bodyPr wrap="square">
            <a:spAutoFit/>
          </a:bodyPr>
          <a:lstStyle/>
          <a:p>
            <a:pPr lvl="0"/>
            <a:r>
              <a:rPr lang="en-US" sz="6000" b="1" dirty="0" err="1">
                <a:solidFill>
                  <a:srgbClr val="3F6031"/>
                </a:solidFill>
                <a:effectLst/>
                <a:latin typeface="+mn-lt"/>
              </a:rPr>
              <a:t>Formación</a:t>
            </a:r>
            <a:r>
              <a:rPr lang="en-US" sz="6000" b="1" dirty="0">
                <a:solidFill>
                  <a:srgbClr val="3F6031"/>
                </a:solidFill>
                <a:effectLst/>
                <a:latin typeface="+mn-lt"/>
              </a:rPr>
              <a:t> professional  </a:t>
            </a:r>
            <a:r>
              <a:rPr lang="en-US" sz="6000" b="1" dirty="0">
                <a:solidFill>
                  <a:srgbClr val="3F6031"/>
                </a:solidFill>
              </a:rPr>
              <a:t>vs</a:t>
            </a:r>
            <a:r>
              <a:rPr lang="en-US" sz="6000" b="1" dirty="0">
                <a:solidFill>
                  <a:srgbClr val="3F6031"/>
                </a:solidFill>
                <a:effectLst/>
                <a:latin typeface="+mn-lt"/>
              </a:rPr>
              <a:t> </a:t>
            </a:r>
            <a:r>
              <a:rPr lang="en-US" sz="6000" b="1" dirty="0" err="1">
                <a:solidFill>
                  <a:srgbClr val="3F6031"/>
                </a:solidFill>
                <a:effectLst/>
                <a:latin typeface="+mn-lt"/>
              </a:rPr>
              <a:t>Educación</a:t>
            </a:r>
            <a:r>
              <a:rPr lang="en-US" sz="6000" b="1" dirty="0">
                <a:solidFill>
                  <a:srgbClr val="3F6031"/>
                </a:solidFill>
                <a:effectLst/>
                <a:latin typeface="+mn-lt"/>
              </a:rPr>
              <a:t> </a:t>
            </a:r>
            <a:r>
              <a:rPr lang="en-US" sz="6000" b="1" dirty="0" err="1">
                <a:solidFill>
                  <a:srgbClr val="3F6031"/>
                </a:solidFill>
                <a:effectLst/>
                <a:latin typeface="+mn-lt"/>
              </a:rPr>
              <a:t>académica</a:t>
            </a:r>
            <a:endParaRPr lang="el-GR" sz="6000" dirty="0">
              <a:solidFill>
                <a:srgbClr val="3F6031"/>
              </a:solidFill>
            </a:endParaRPr>
          </a:p>
        </p:txBody>
      </p:sp>
      <p:sp>
        <p:nvSpPr>
          <p:cNvPr id="7" name="TextBox 6">
            <a:extLst>
              <a:ext uri="{FF2B5EF4-FFF2-40B4-BE49-F238E27FC236}">
                <a16:creationId xmlns:a16="http://schemas.microsoft.com/office/drawing/2014/main" id="{BB15E70C-349E-E579-6914-9DCE071323FA}"/>
              </a:ext>
            </a:extLst>
          </p:cNvPr>
          <p:cNvSpPr txBox="1"/>
          <p:nvPr/>
        </p:nvSpPr>
        <p:spPr>
          <a:xfrm>
            <a:off x="2195423" y="4250544"/>
            <a:ext cx="15711577" cy="2742482"/>
          </a:xfrm>
          <a:prstGeom prst="rect">
            <a:avLst/>
          </a:prstGeom>
          <a:noFill/>
        </p:spPr>
        <p:txBody>
          <a:bodyPr wrap="square" lIns="91440" tIns="45720" rIns="91440" bIns="45720" anchor="t">
            <a:spAutoFit/>
          </a:bodyPr>
          <a:lstStyle/>
          <a:p>
            <a:pPr marL="80010">
              <a:lnSpc>
                <a:spcPct val="115000"/>
              </a:lnSpc>
              <a:spcBef>
                <a:spcPts val="600"/>
              </a:spcBef>
              <a:spcAft>
                <a:spcPts val="600"/>
              </a:spcAft>
            </a:pPr>
            <a:r>
              <a:rPr lang="en-US" sz="4500" b="1" dirty="0">
                <a:effectLst/>
                <a:latin typeface="Calibri"/>
                <a:ea typeface="Times New Roman" panose="02020603050405020304" pitchFamily="18" charset="0"/>
                <a:cs typeface="Calibri"/>
              </a:rPr>
              <a:t>•    FP = </a:t>
            </a:r>
            <a:r>
              <a:rPr lang="en-US" sz="4500" b="1" dirty="0" err="1">
                <a:effectLst/>
                <a:latin typeface="Calibri"/>
                <a:ea typeface="Times New Roman" panose="02020603050405020304" pitchFamily="18" charset="0"/>
                <a:cs typeface="Calibri"/>
              </a:rPr>
              <a:t>práctica</a:t>
            </a:r>
            <a:r>
              <a:rPr lang="en-US" sz="4500" b="1" dirty="0">
                <a:latin typeface="Calibri"/>
                <a:ea typeface="Times New Roman" panose="02020603050405020304" pitchFamily="18" charset="0"/>
                <a:cs typeface="Calibri"/>
              </a:rPr>
              <a:t> --&gt; </a:t>
            </a:r>
            <a:r>
              <a:rPr lang="en-US" sz="4500" b="1" dirty="0" err="1">
                <a:effectLst/>
                <a:latin typeface="Calibri"/>
                <a:ea typeface="Times New Roman" panose="02020603050405020304" pitchFamily="18" charset="0"/>
                <a:cs typeface="Calibri"/>
              </a:rPr>
              <a:t>preparación</a:t>
            </a:r>
            <a:r>
              <a:rPr lang="en-US" sz="4500" b="1" dirty="0">
                <a:effectLst/>
                <a:latin typeface="Calibri"/>
                <a:ea typeface="Times New Roman" panose="02020603050405020304" pitchFamily="18" charset="0"/>
                <a:cs typeface="Calibri"/>
              </a:rPr>
              <a:t> para </a:t>
            </a:r>
            <a:r>
              <a:rPr lang="en-US" sz="4500" b="1" dirty="0" err="1">
                <a:effectLst/>
                <a:latin typeface="Calibri"/>
                <a:ea typeface="Times New Roman" panose="02020603050405020304" pitchFamily="18" charset="0"/>
                <a:cs typeface="Calibri"/>
              </a:rPr>
              <a:t>el</a:t>
            </a:r>
            <a:r>
              <a:rPr lang="en-US" sz="4500" b="1" dirty="0">
                <a:effectLst/>
                <a:latin typeface="Calibri"/>
                <a:ea typeface="Times New Roman" panose="02020603050405020304" pitchFamily="18" charset="0"/>
                <a:cs typeface="Calibri"/>
              </a:rPr>
              <a:t> </a:t>
            </a:r>
            <a:r>
              <a:rPr lang="en-US" sz="4500" b="1" dirty="0" err="1">
                <a:effectLst/>
                <a:latin typeface="Calibri"/>
                <a:ea typeface="Times New Roman" panose="02020603050405020304" pitchFamily="18" charset="0"/>
                <a:cs typeface="Calibri"/>
              </a:rPr>
              <a:t>trabajo</a:t>
            </a:r>
            <a:endParaRPr lang="en-US" sz="4500" b="1" dirty="0">
              <a:effectLst/>
              <a:latin typeface="Calibri"/>
              <a:ea typeface="Times New Roman" panose="02020603050405020304" pitchFamily="18" charset="0"/>
              <a:cs typeface="Calibri"/>
            </a:endParaRPr>
          </a:p>
          <a:p>
            <a:pPr marL="80010">
              <a:lnSpc>
                <a:spcPct val="115000"/>
              </a:lnSpc>
              <a:spcBef>
                <a:spcPts val="600"/>
              </a:spcBef>
              <a:spcAft>
                <a:spcPts val="600"/>
              </a:spcAft>
            </a:pPr>
            <a:r>
              <a:rPr lang="en-US" sz="4500" b="1" dirty="0">
                <a:effectLst/>
                <a:latin typeface="Calibri"/>
                <a:ea typeface="Times New Roman" panose="02020603050405020304" pitchFamily="18" charset="0"/>
                <a:cs typeface="Calibri"/>
              </a:rPr>
              <a:t>•    </a:t>
            </a:r>
            <a:r>
              <a:rPr lang="en-US" sz="4500" b="1" dirty="0" err="1">
                <a:effectLst/>
                <a:latin typeface="Calibri"/>
                <a:ea typeface="Times New Roman" panose="02020603050405020304" pitchFamily="18" charset="0"/>
                <a:cs typeface="Calibri"/>
              </a:rPr>
              <a:t>Educación</a:t>
            </a:r>
            <a:r>
              <a:rPr lang="en-US" sz="4500" b="1" dirty="0">
                <a:effectLst/>
                <a:latin typeface="Calibri"/>
                <a:ea typeface="Times New Roman" panose="02020603050405020304" pitchFamily="18" charset="0"/>
                <a:cs typeface="Calibri"/>
              </a:rPr>
              <a:t> </a:t>
            </a:r>
            <a:r>
              <a:rPr lang="en-US" sz="4500" b="1" dirty="0" err="1">
                <a:effectLst/>
                <a:latin typeface="Calibri"/>
                <a:ea typeface="Times New Roman" panose="02020603050405020304" pitchFamily="18" charset="0"/>
                <a:cs typeface="Calibri"/>
              </a:rPr>
              <a:t>académica</a:t>
            </a:r>
            <a:r>
              <a:rPr lang="en-US" sz="4500" b="1" dirty="0">
                <a:effectLst/>
                <a:latin typeface="Calibri"/>
                <a:ea typeface="Times New Roman" panose="02020603050405020304" pitchFamily="18" charset="0"/>
                <a:cs typeface="Calibri"/>
              </a:rPr>
              <a:t> = </a:t>
            </a:r>
            <a:r>
              <a:rPr lang="en-US" sz="4500" b="1" dirty="0" err="1">
                <a:effectLst/>
                <a:latin typeface="Calibri"/>
                <a:ea typeface="Times New Roman" panose="02020603050405020304" pitchFamily="18" charset="0"/>
                <a:cs typeface="Calibri"/>
              </a:rPr>
              <a:t>teórica</a:t>
            </a:r>
            <a:r>
              <a:rPr lang="en-US" sz="4500" b="1" dirty="0">
                <a:latin typeface="Calibri"/>
                <a:ea typeface="Times New Roman" panose="02020603050405020304" pitchFamily="18" charset="0"/>
                <a:cs typeface="Calibri"/>
              </a:rPr>
              <a:t> --&gt;</a:t>
            </a:r>
            <a:r>
              <a:rPr lang="en-US" sz="4500" b="1" dirty="0">
                <a:effectLst/>
                <a:latin typeface="Calibri"/>
                <a:ea typeface="Times New Roman" panose="02020603050405020304" pitchFamily="18" charset="0"/>
                <a:cs typeface="Calibri"/>
              </a:rPr>
              <a:t> </a:t>
            </a:r>
            <a:r>
              <a:rPr lang="en-US" sz="4500" b="1" dirty="0" err="1">
                <a:effectLst/>
                <a:latin typeface="Calibri"/>
                <a:ea typeface="Times New Roman" panose="02020603050405020304" pitchFamily="18" charset="0"/>
                <a:cs typeface="Calibri"/>
              </a:rPr>
              <a:t>investigación</a:t>
            </a:r>
            <a:endParaRPr lang="en-US" sz="4500" b="1" dirty="0">
              <a:effectLst/>
              <a:latin typeface="Calibri"/>
              <a:ea typeface="Times New Roman" panose="02020603050405020304" pitchFamily="18" charset="0"/>
              <a:cs typeface="Calibri"/>
            </a:endParaRP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Complementarias e interconectadas</a:t>
            </a:r>
          </a:p>
        </p:txBody>
      </p:sp>
    </p:spTree>
    <p:extLst>
      <p:ext uri="{BB962C8B-B14F-4D97-AF65-F5344CB8AC3E}">
        <p14:creationId xmlns:p14="http://schemas.microsoft.com/office/powerpoint/2010/main" val="3219774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745B1-F48B-90C3-D36B-4AFB6325384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512B8F7-BCAA-1616-A50D-875EA8B3649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9153AF70-B642-9C22-C0C2-4A8CB892253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FA924001-F565-2FFA-47A7-80F4063EB7CC}"/>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Habilidades</a:t>
            </a:r>
            <a:endParaRPr lang="el-GR" sz="6000" dirty="0">
              <a:solidFill>
                <a:srgbClr val="3F6031"/>
              </a:solidFill>
            </a:endParaRPr>
          </a:p>
        </p:txBody>
      </p:sp>
      <p:sp>
        <p:nvSpPr>
          <p:cNvPr id="7" name="TextBox 6">
            <a:extLst>
              <a:ext uri="{FF2B5EF4-FFF2-40B4-BE49-F238E27FC236}">
                <a16:creationId xmlns:a16="http://schemas.microsoft.com/office/drawing/2014/main" id="{4D1662EE-3B9F-EE5F-AEDA-FDB12E380598}"/>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a:t>
            </a:r>
            <a:r>
              <a:rPr lang="en-US" sz="4500" b="1" dirty="0" err="1">
                <a:effectLst/>
                <a:latin typeface="Calibri" panose="020F0502020204030204" pitchFamily="34" charset="0"/>
                <a:ea typeface="Times New Roman" panose="02020603050405020304" pitchFamily="18" charset="0"/>
              </a:rPr>
              <a:t>Técnicas</a:t>
            </a:r>
            <a:r>
              <a:rPr lang="en-US" sz="4500" b="1" dirty="0">
                <a:effectLst/>
                <a:latin typeface="Calibri" panose="020F0502020204030204" pitchFamily="34" charset="0"/>
                <a:ea typeface="Times New Roman" panose="02020603050405020304" pitchFamily="18" charset="0"/>
              </a:rPr>
              <a:t>, cognitivas, interpersonales</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Observables y medibles</a:t>
            </a:r>
          </a:p>
        </p:txBody>
      </p:sp>
      <p:sp>
        <p:nvSpPr>
          <p:cNvPr id="4" name="TextBox 4">
            <a:extLst>
              <a:ext uri="{FF2B5EF4-FFF2-40B4-BE49-F238E27FC236}">
                <a16:creationId xmlns:a16="http://schemas.microsoft.com/office/drawing/2014/main" id="{C16A2B1C-7013-31F6-5712-46A988D1B5D0}"/>
              </a:ext>
            </a:extLst>
          </p:cNvPr>
          <p:cNvSpPr txBox="1"/>
          <p:nvPr/>
        </p:nvSpPr>
        <p:spPr>
          <a:xfrm>
            <a:off x="3886200" y="5881348"/>
            <a:ext cx="14706601" cy="1015663"/>
          </a:xfrm>
          <a:prstGeom prst="rect">
            <a:avLst/>
          </a:prstGeom>
          <a:noFill/>
        </p:spPr>
        <p:txBody>
          <a:bodyPr wrap="square">
            <a:spAutoFit/>
          </a:bodyPr>
          <a:lstStyle/>
          <a:p>
            <a:pPr lvl="0"/>
            <a:r>
              <a:rPr lang="en-US" sz="6000" b="1" dirty="0">
                <a:solidFill>
                  <a:srgbClr val="3F6031"/>
                </a:solidFill>
                <a:effectLst/>
                <a:latin typeface="+mn-lt"/>
              </a:rPr>
              <a:t>Conocimientos y actitudes</a:t>
            </a:r>
            <a:endParaRPr lang="el-GR" sz="6000" dirty="0">
              <a:solidFill>
                <a:srgbClr val="3F6031"/>
              </a:solidFill>
            </a:endParaRPr>
          </a:p>
        </p:txBody>
      </p:sp>
      <p:sp>
        <p:nvSpPr>
          <p:cNvPr id="6" name="TextBox 6">
            <a:extLst>
              <a:ext uri="{FF2B5EF4-FFF2-40B4-BE49-F238E27FC236}">
                <a16:creationId xmlns:a16="http://schemas.microsoft.com/office/drawing/2014/main" id="{5DFAE64B-DFAC-2DC6-2756-4B80E6DF028A}"/>
              </a:ext>
            </a:extLst>
          </p:cNvPr>
          <p:cNvSpPr txBox="1"/>
          <p:nvPr/>
        </p:nvSpPr>
        <p:spPr>
          <a:xfrm>
            <a:off x="3124201" y="6897011"/>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Conocimiento = «por qué» detrás del «cómo»</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Actitudes = mentalidad, compromiso, responsabilidad</a:t>
            </a:r>
          </a:p>
        </p:txBody>
      </p:sp>
    </p:spTree>
    <p:extLst>
      <p:ext uri="{BB962C8B-B14F-4D97-AF65-F5344CB8AC3E}">
        <p14:creationId xmlns:p14="http://schemas.microsoft.com/office/powerpoint/2010/main" val="2538939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081D7-ECC1-F4A1-B4AA-7B490A0F97B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10A7473-58DB-F0FC-7B71-70920A0AA52A}"/>
              </a:ext>
            </a:extLst>
          </p:cNvPr>
          <p:cNvSpPr txBox="1"/>
          <p:nvPr/>
        </p:nvSpPr>
        <p:spPr>
          <a:xfrm>
            <a:off x="2229626" y="547418"/>
            <a:ext cx="10210800" cy="861774"/>
          </a:xfrm>
          <a:prstGeom prst="rect">
            <a:avLst/>
          </a:prstGeom>
          <a:noFill/>
        </p:spPr>
        <p:txBody>
          <a:bodyPr wrap="square">
            <a:spAutoFit/>
          </a:bodyPr>
          <a:lstStyle/>
          <a:p>
            <a:pPr lvl="0"/>
            <a:r>
              <a:rPr lang="en-US" sz="5000" b="1" dirty="0"/>
              <a:t>Ejemplo: Técnico de escenario</a:t>
            </a:r>
            <a:endParaRPr lang="el-GR" sz="5000" b="1" dirty="0"/>
          </a:p>
        </p:txBody>
      </p:sp>
      <p:sp>
        <p:nvSpPr>
          <p:cNvPr id="8" name="TextBox 7">
            <a:extLst>
              <a:ext uri="{FF2B5EF4-FFF2-40B4-BE49-F238E27FC236}">
                <a16:creationId xmlns:a16="http://schemas.microsoft.com/office/drawing/2014/main" id="{62BC6E83-0444-29FD-EBDE-30A72327740E}"/>
              </a:ext>
            </a:extLst>
          </p:cNvPr>
          <p:cNvSpPr txBox="1"/>
          <p:nvPr/>
        </p:nvSpPr>
        <p:spPr>
          <a:xfrm>
            <a:off x="2229626" y="3714732"/>
            <a:ext cx="10668000" cy="2246769"/>
          </a:xfrm>
          <a:prstGeom prst="rect">
            <a:avLst/>
          </a:prstGeom>
          <a:noFill/>
        </p:spPr>
        <p:txBody>
          <a:bodyPr wrap="square">
            <a:spAutoFit/>
          </a:bodyPr>
          <a:lstStyle/>
          <a:p>
            <a:r>
              <a:rPr lang="en-US" sz="3500" kern="0" dirty="0">
                <a:effectLst/>
                <a:latin typeface="+mj-lt"/>
                <a:ea typeface="Arial" panose="020B0604020202020204" pitchFamily="34" charset="0"/>
                <a:cs typeface="Aptos Display" panose="020B0004020202020204" pitchFamily="34" charset="0"/>
              </a:rPr>
              <a:t>•    </a:t>
            </a:r>
            <a:r>
              <a:rPr lang="en-US" sz="3500" b="1" kern="0" dirty="0">
                <a:effectLst/>
                <a:latin typeface="+mj-lt"/>
                <a:ea typeface="Arial" panose="020B0604020202020204" pitchFamily="34" charset="0"/>
                <a:cs typeface="Aptos Display" panose="020B0004020202020204" pitchFamily="34" charset="0"/>
              </a:rPr>
              <a:t>Habilidades</a:t>
            </a:r>
            <a:r>
              <a:rPr lang="en-US" sz="3500" kern="0" dirty="0">
                <a:effectLst/>
                <a:latin typeface="+mj-lt"/>
                <a:ea typeface="Arial" panose="020B0604020202020204" pitchFamily="34" charset="0"/>
                <a:cs typeface="Aptos Display" panose="020B0004020202020204" pitchFamily="34" charset="0"/>
              </a:rPr>
              <a:t>: mover decorados, levantar objetos de      			  forma segura</a:t>
            </a:r>
          </a:p>
          <a:p>
            <a:r>
              <a:rPr lang="en-US" sz="3500" kern="0" dirty="0">
                <a:effectLst/>
                <a:latin typeface="+mj-lt"/>
                <a:ea typeface="Arial" panose="020B0604020202020204" pitchFamily="34" charset="0"/>
                <a:cs typeface="Aptos Display" panose="020B0004020202020204" pitchFamily="34" charset="0"/>
              </a:rPr>
              <a:t>•    </a:t>
            </a:r>
            <a:r>
              <a:rPr lang="en-US" sz="3500" b="1" kern="0" dirty="0">
                <a:effectLst/>
                <a:latin typeface="+mj-lt"/>
                <a:ea typeface="Arial" panose="020B0604020202020204" pitchFamily="34" charset="0"/>
                <a:cs typeface="Aptos Display" panose="020B0004020202020204" pitchFamily="34" charset="0"/>
              </a:rPr>
              <a:t>Conocimientos</a:t>
            </a:r>
            <a:r>
              <a:rPr lang="en-US" sz="3500" kern="0" dirty="0">
                <a:effectLst/>
                <a:latin typeface="+mj-lt"/>
                <a:ea typeface="Arial" panose="020B0604020202020204" pitchFamily="34" charset="0"/>
                <a:cs typeface="Aptos Display" panose="020B0004020202020204" pitchFamily="34" charset="0"/>
              </a:rPr>
              <a:t>: símbolos, técnicas</a:t>
            </a:r>
          </a:p>
          <a:p>
            <a:r>
              <a:rPr lang="en-US" sz="3500" kern="0" dirty="0">
                <a:effectLst/>
                <a:latin typeface="+mj-lt"/>
                <a:ea typeface="Arial" panose="020B0604020202020204" pitchFamily="34" charset="0"/>
                <a:cs typeface="Aptos Display" panose="020B0004020202020204" pitchFamily="34" charset="0"/>
              </a:rPr>
              <a:t>•    </a:t>
            </a:r>
            <a:r>
              <a:rPr lang="en-US" sz="3500" b="1" kern="0" dirty="0">
                <a:effectLst/>
                <a:latin typeface="+mj-lt"/>
                <a:ea typeface="Arial" panose="020B0604020202020204" pitchFamily="34" charset="0"/>
                <a:cs typeface="Aptos Display" panose="020B0004020202020204" pitchFamily="34" charset="0"/>
              </a:rPr>
              <a:t>Actitudes</a:t>
            </a:r>
            <a:r>
              <a:rPr lang="en-US" sz="3500" kern="0" dirty="0">
                <a:effectLst/>
                <a:latin typeface="+mj-lt"/>
                <a:ea typeface="Arial" panose="020B0604020202020204" pitchFamily="34" charset="0"/>
                <a:cs typeface="Aptos Display" panose="020B0004020202020204" pitchFamily="34" charset="0"/>
              </a:rPr>
              <a:t>: colaboración, eficiencia</a:t>
            </a:r>
          </a:p>
        </p:txBody>
      </p:sp>
      <p:pic>
        <p:nvPicPr>
          <p:cNvPr id="3" name="Immagine 2">
            <a:extLst>
              <a:ext uri="{FF2B5EF4-FFF2-40B4-BE49-F238E27FC236}">
                <a16:creationId xmlns:a16="http://schemas.microsoft.com/office/drawing/2014/main" id="{EA852A0D-88E4-275E-6901-D8580B143690}"/>
              </a:ext>
            </a:extLst>
          </p:cNvPr>
          <p:cNvPicPr>
            <a:picLocks noChangeAspect="1"/>
          </p:cNvPicPr>
          <p:nvPr/>
        </p:nvPicPr>
        <p:blipFill>
          <a:blip r:embed="rId3"/>
          <a:stretch>
            <a:fillRect/>
          </a:stretch>
        </p:blipFill>
        <p:spPr>
          <a:xfrm>
            <a:off x="12943973" y="348592"/>
            <a:ext cx="4760495" cy="9589816"/>
          </a:xfrm>
          <a:prstGeom prst="rect">
            <a:avLst/>
          </a:prstGeom>
        </p:spPr>
      </p:pic>
      <p:sp>
        <p:nvSpPr>
          <p:cNvPr id="4" name="Freeform 2">
            <a:extLst>
              <a:ext uri="{FF2B5EF4-FFF2-40B4-BE49-F238E27FC236}">
                <a16:creationId xmlns:a16="http://schemas.microsoft.com/office/drawing/2014/main" id="{C2B09854-4B3B-8D9E-5F4B-8B2870941360}"/>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l-GR"/>
          </a:p>
        </p:txBody>
      </p:sp>
      <p:sp>
        <p:nvSpPr>
          <p:cNvPr id="7" name="Freeform 3">
            <a:extLst>
              <a:ext uri="{FF2B5EF4-FFF2-40B4-BE49-F238E27FC236}">
                <a16:creationId xmlns:a16="http://schemas.microsoft.com/office/drawing/2014/main" id="{9F210B88-0A7B-30A4-4309-226E0855E560}"/>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l-GR"/>
          </a:p>
        </p:txBody>
      </p:sp>
    </p:spTree>
    <p:extLst>
      <p:ext uri="{BB962C8B-B14F-4D97-AF65-F5344CB8AC3E}">
        <p14:creationId xmlns:p14="http://schemas.microsoft.com/office/powerpoint/2010/main" val="618294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36D5A-A9F4-19FF-6E97-BD4310707C8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3C72119-9BFF-0035-72F2-1D63C91B2B49}"/>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B73C7F6-9BC3-FF1A-323A-773DDA2D79F7}"/>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B13866ED-79E6-DF06-17C6-A5EC17501630}"/>
              </a:ext>
            </a:extLst>
          </p:cNvPr>
          <p:cNvSpPr txBox="1"/>
          <p:nvPr/>
        </p:nvSpPr>
        <p:spPr>
          <a:xfrm>
            <a:off x="914400" y="1148176"/>
            <a:ext cx="15697200" cy="861774"/>
          </a:xfrm>
          <a:prstGeom prst="rect">
            <a:avLst/>
          </a:prstGeom>
          <a:noFill/>
        </p:spPr>
        <p:txBody>
          <a:bodyPr wrap="square" lIns="91440" tIns="45720" rIns="91440" bIns="45720" anchor="t">
            <a:spAutoFit/>
          </a:bodyPr>
          <a:lstStyle/>
          <a:p>
            <a:r>
              <a:rPr lang="en-US" sz="5000" b="1" dirty="0" err="1"/>
              <a:t>Lección</a:t>
            </a:r>
            <a:r>
              <a:rPr lang="en-US" sz="5000" b="1" dirty="0"/>
              <a:t> 2: </a:t>
            </a:r>
            <a:r>
              <a:rPr lang="en-US" sz="5000" b="1" dirty="0" err="1"/>
              <a:t>Enseñanza</a:t>
            </a:r>
            <a:r>
              <a:rPr lang="en-US" sz="5000" b="1" dirty="0"/>
              <a:t> vs </a:t>
            </a:r>
            <a:r>
              <a:rPr lang="en-US" sz="5000" b="1" dirty="0" err="1"/>
              <a:t>formación</a:t>
            </a:r>
            <a:endParaRPr lang="el-GR" sz="5000" b="1" dirty="0" err="1"/>
          </a:p>
        </p:txBody>
      </p:sp>
      <p:sp>
        <p:nvSpPr>
          <p:cNvPr id="20" name="TextBox 19">
            <a:extLst>
              <a:ext uri="{FF2B5EF4-FFF2-40B4-BE49-F238E27FC236}">
                <a16:creationId xmlns:a16="http://schemas.microsoft.com/office/drawing/2014/main" id="{C6CD24D1-6203-8ECA-EA31-9C202199DEB6}"/>
              </a:ext>
            </a:extLst>
          </p:cNvPr>
          <p:cNvSpPr txBox="1"/>
          <p:nvPr/>
        </p:nvSpPr>
        <p:spPr>
          <a:xfrm>
            <a:off x="4320341" y="4686300"/>
            <a:ext cx="11237842" cy="2049600"/>
          </a:xfrm>
          <a:prstGeom prst="rect">
            <a:avLst/>
          </a:prstGeom>
          <a:noFill/>
        </p:spPr>
        <p:txBody>
          <a:bodyPr wrap="square">
            <a:spAutoFit/>
          </a:bodyPr>
          <a:lstStyle/>
          <a:p>
            <a:pPr>
              <a:lnSpc>
                <a:spcPct val="107000"/>
              </a:lnSpc>
              <a:spcAft>
                <a:spcPts val="800"/>
              </a:spcAft>
              <a:buNone/>
            </a:pPr>
            <a:r>
              <a:rPr lang="en-US" sz="3600" dirty="0"/>
              <a:t>•    </a:t>
            </a:r>
            <a:r>
              <a:rPr lang="en-US" sz="3600" dirty="0" err="1"/>
              <a:t>Enseñanza</a:t>
            </a:r>
            <a:r>
              <a:rPr lang="en-US" sz="3600" dirty="0"/>
              <a:t> = transferencia de conocimientos</a:t>
            </a:r>
          </a:p>
          <a:p>
            <a:pPr>
              <a:lnSpc>
                <a:spcPct val="107000"/>
              </a:lnSpc>
              <a:spcAft>
                <a:spcPts val="800"/>
              </a:spcAft>
              <a:buNone/>
            </a:pPr>
            <a:r>
              <a:rPr lang="en-US" sz="3600" dirty="0"/>
              <a:t>•    Formación = práctica de habilidades y rutina</a:t>
            </a:r>
          </a:p>
          <a:p>
            <a:pPr>
              <a:lnSpc>
                <a:spcPct val="107000"/>
              </a:lnSpc>
              <a:spcAft>
                <a:spcPts val="800"/>
              </a:spcAft>
              <a:buNone/>
            </a:pPr>
            <a:r>
              <a:rPr lang="en-US" sz="3600" dirty="0"/>
              <a:t>•    Ambas son esenciales</a:t>
            </a:r>
          </a:p>
        </p:txBody>
      </p:sp>
      <p:pic>
        <p:nvPicPr>
          <p:cNvPr id="4" name="Γραφικό 24">
            <a:extLst>
              <a:ext uri="{FF2B5EF4-FFF2-40B4-BE49-F238E27FC236}">
                <a16:creationId xmlns:a16="http://schemas.microsoft.com/office/drawing/2014/main" id="{D3C46D6D-93E0-CB5B-AED6-21486F75003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685800" y="4152900"/>
            <a:ext cx="3124200" cy="2819400"/>
          </a:xfrm>
          <a:prstGeom prst="rect">
            <a:avLst/>
          </a:prstGeom>
        </p:spPr>
      </p:pic>
    </p:spTree>
    <p:extLst>
      <p:ext uri="{BB962C8B-B14F-4D97-AF65-F5344CB8AC3E}">
        <p14:creationId xmlns:p14="http://schemas.microsoft.com/office/powerpoint/2010/main" val="2542312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Προσαρμοσμένο 15">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B41ED1E-7AD5-4AE1-9B10-07A64EA8094E}">
  <we:reference id="wa104381063" version="1.0.0.1" store="en-US" storeType="OMEX"/>
  <we:alternateReferences>
    <we:reference id="WA104381063" version="1.0.0.1" store=""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09b88ca-66eb-4a97-99d4-e4839274e101">
      <Terms xmlns="http://schemas.microsoft.com/office/infopath/2007/PartnerControls"/>
    </lcf76f155ced4ddcb4097134ff3c332f>
    <TaxCatchAll xmlns="c944d2af-eeed-4acc-b052-3107ab9b10d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gpDocument" ma:contentTypeID="0x010100DC6F888C2F1B5D49A65EBA32B327FDDF005670BA7AF8E57D47B278179B302C6589" ma:contentTypeVersion="25" ma:contentTypeDescription="Document" ma:contentTypeScope="" ma:versionID="887014e65ad07d2a12ec16d1e4316ef9">
  <xsd:schema xmlns:xsd="http://www.w3.org/2001/XMLSchema" xmlns:xs="http://www.w3.org/2001/XMLSchema" xmlns:p="http://schemas.microsoft.com/office/2006/metadata/properties" xmlns:ns1="http://schemas.microsoft.com/sharepoint/v3" xmlns:ns2="01f4aec3-2e8c-4911-a8f8-2a13ca7a4647" xmlns:ns3="f055c943-bd41-42d9-a4e2-c49d1bf0333e" xmlns:ns4="76f3c5b7-be92-42af-bbbe-368a73ba4bf6" xmlns:ns5="bfcbc64f-caf8-453e-bcd1-608ffc0bd215" targetNamespace="http://schemas.microsoft.com/office/2006/metadata/properties" ma:root="true" ma:fieldsID="ef7e9082d76ca916ad8101676e2e3045" ns1:_="" ns2:_="" ns3:_="" ns4:_="" ns5:_="">
    <xsd:import namespace="http://schemas.microsoft.com/sharepoint/v3"/>
    <xsd:import namespace="01f4aec3-2e8c-4911-a8f8-2a13ca7a4647"/>
    <xsd:import namespace="f055c943-bd41-42d9-a4e2-c49d1bf0333e"/>
    <xsd:import namespace="76f3c5b7-be92-42af-bbbe-368a73ba4bf6"/>
    <xsd:import namespace="bfcbc64f-caf8-453e-bcd1-608ffc0bd215"/>
    <xsd:element name="properties">
      <xsd:complexType>
        <xsd:sequence>
          <xsd:element name="documentManagement">
            <xsd:complexType>
              <xsd:all>
                <xsd:element ref="ns2:_dlc_DocId" minOccurs="0"/>
                <xsd:element ref="ns2:_dlc_DocIdUrl" minOccurs="0"/>
                <xsd:element ref="ns2:_dlc_DocIdPersistId" minOccurs="0"/>
                <xsd:element ref="ns1:gpProjectName" minOccurs="0"/>
                <xsd:element ref="ns3:gpAmbito" minOccurs="0"/>
                <xsd:element ref="ns3:gpDocumentType" minOccurs="0"/>
                <xsd:element ref="ns4:Categoria" minOccurs="0"/>
                <xsd:element ref="ns4:Localizacion" minOccurs="0"/>
                <xsd:element ref="ns4:MediaServiceMetadata" minOccurs="0"/>
                <xsd:element ref="ns4:MediaServiceFastMetadata" minOccurs="0"/>
                <xsd:element ref="ns4:MediaServiceSearchProperties" minOccurs="0"/>
                <xsd:element ref="ns4:MediaServiceObjectDetectorVersions" minOccurs="0"/>
                <xsd:element ref="ns4:lcf76f155ced4ddcb4097134ff3c332f" minOccurs="0"/>
                <xsd:element ref="ns2:TaxCatchAll" minOccurs="0"/>
                <xsd:element ref="ns4:MediaServiceDateTaken" minOccurs="0"/>
                <xsd:element ref="ns4:MediaServiceOCR" minOccurs="0"/>
                <xsd:element ref="ns4:MediaServiceGenerationTime" minOccurs="0"/>
                <xsd:element ref="ns4:MediaServiceEventHashCode" minOccurs="0"/>
                <xsd:element ref="ns4:MediaLengthInSeconds" minOccurs="0"/>
                <xsd:element ref="ns4:MediaServiceLocation" minOccurs="0"/>
                <xsd:element ref="ns4:MediaServiceBillingMetadata" minOccurs="0"/>
                <xsd:element ref="ns4:Contrato" minOccurs="0"/>
                <xsd:element ref="ns4:Departamento" minOccurs="0"/>
                <xsd:element ref="ns5:Cliente" minOccurs="0"/>
                <xsd:element ref="ns4:Proyecto" minOccurs="0"/>
                <xsd:element ref="ns4:Propues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gpProjectName" ma:index="11" nillable="true" ma:displayName="Project Name" ma:internalName="gpProjectNam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f4aec3-2e8c-4911-a8f8-2a13ca7a4647" elementFormDefault="qualified">
    <xsd:import namespace="http://schemas.microsoft.com/office/2006/documentManagement/types"/>
    <xsd:import namespace="http://schemas.microsoft.com/office/infopath/2007/PartnerControls"/>
    <xsd:element name="_dlc_DocId" ma:index="8" nillable="true" ma:displayName="Valor de Id. de documento" ma:description="El valor del identificador de documento asignado a este elemento." ma:indexed="true" ma:internalName="_dlc_DocId" ma:readOnly="true">
      <xsd:simpleType>
        <xsd:restriction base="dms:Text"/>
      </xsd:simpleType>
    </xsd:element>
    <xsd:element name="_dlc_DocIdUrl" ma:index="9"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22" nillable="true" ma:displayName="Taxonomy Catch All Column" ma:hidden="true" ma:list="{bf6d4195-0d6b-497a-86eb-a0b056ec1343}" ma:internalName="TaxCatchAll" ma:showField="CatchAllData" ma:web="01f4aec3-2e8c-4911-a8f8-2a13ca7a464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055c943-bd41-42d9-a4e2-c49d1bf0333e" elementFormDefault="qualified">
    <xsd:import namespace="http://schemas.microsoft.com/office/2006/documentManagement/types"/>
    <xsd:import namespace="http://schemas.microsoft.com/office/infopath/2007/PartnerControls"/>
    <xsd:element name="gpAmbito" ma:index="12" nillable="true" ma:displayName="Ámbito" ma:default="N/A" ma:format="Dropdown" ma:internalName="gpAmbito">
      <xsd:simpleType>
        <xsd:restriction base="dms:Choice">
          <xsd:enumeration value="N/A"/>
          <xsd:enumeration value="Procesal Laboral"/>
          <xsd:enumeration value="Jur�dico Laboral"/>
          <xsd:enumeration value="Societario"/>
          <xsd:enumeration value="Contrataci�n - Mercantil"/>
          <xsd:enumeration value="M&amp;A"/>
          <xsd:enumeration value="Informes"/>
        </xsd:restriction>
      </xsd:simpleType>
    </xsd:element>
    <xsd:element name="gpDocumentType" ma:index="13" nillable="true" ma:displayName="Tipo de documento" ma:default="N/A" ma:format="Dropdown" ma:internalName="gpDocumentType">
      <xsd:simpleType>
        <xsd:restriction base="dms:Choice">
          <xsd:enumeration value="N/A"/>
          <xsd:enumeration value="Despido"/>
          <xsd:enumeration value="Cantidad"/>
          <xsd:enumeration value="Derechos Fundamentales"/>
          <xsd:enumeration value="Sanci�n"/>
          <xsd:enumeration value="Conciliaci�n"/>
          <xsd:enumeration value="Acuerdo"/>
          <xsd:enumeration value="Recargo de prestaciones"/>
          <xsd:enumeration value="Incapacidad"/>
          <xsd:enumeration value="Sentencia"/>
          <xsd:enumeration value="Contrato"/>
          <xsd:enumeration value="Cl�usulas"/>
          <xsd:enumeration value="Teletrabajo"/>
          <xsd:enumeration value="Igualdad"/>
          <xsd:enumeration value="Expatriaci�n"/>
          <xsd:enumeration value="Subrogaci�n"/>
          <xsd:enumeration value="Cesi�n"/>
          <xsd:enumeration value="Due Dilligence"/>
          <xsd:enumeration value="Acta Junta"/>
          <xsd:enumeration value="Acta Consejo"/>
          <xsd:enumeration value="Acta socio �nico"/>
          <xsd:enumeration value="Certificaci�n acta Junta"/>
          <xsd:enumeration value="Certificaci�n acta Consejo"/>
          <xsd:enumeration value="Certificaci�n acta Socio �nico"/>
          <xsd:enumeration value="Respuesta auditores"/>
          <xsd:enumeration value="Convocatoria"/>
          <xsd:enumeration value="Distribuci�n"/>
          <xsd:enumeration value="Agencia"/>
          <xsd:enumeration value="Servicios"/>
          <xsd:enumeration value="Colaboraci�n"/>
          <xsd:enumeration value="Otros"/>
          <xsd:enumeration value="DD full report"/>
          <xsd:enumeration value="DD red bullet"/>
          <xsd:enumeration value="SPA"/>
          <xsd:enumeration value="Anexo R&amp;W"/>
          <xsd:enumeration value="SHA"/>
          <xsd:enumeration value="Informe"/>
        </xsd:restriction>
      </xsd:simpleType>
    </xsd:element>
  </xsd:schema>
  <xsd:schema xmlns:xsd="http://www.w3.org/2001/XMLSchema" xmlns:xs="http://www.w3.org/2001/XMLSchema" xmlns:dms="http://schemas.microsoft.com/office/2006/documentManagement/types" xmlns:pc="http://schemas.microsoft.com/office/infopath/2007/PartnerControls" targetNamespace="76f3c5b7-be92-42af-bbbe-368a73ba4bf6" elementFormDefault="qualified">
    <xsd:import namespace="http://schemas.microsoft.com/office/2006/documentManagement/types"/>
    <xsd:import namespace="http://schemas.microsoft.com/office/infopath/2007/PartnerControls"/>
    <xsd:element name="Categoria" ma:index="14" nillable="true" ma:displayName="Categoria" ma:list="5820d1d3-d2b9-4d51-ac2a-f494f502cfad" ma:internalName="Categoria" ma:showField="Title">
      <xsd:simpleType>
        <xsd:restriction base="dms:Lookup"/>
      </xsd:simpleType>
    </xsd:element>
    <xsd:element name="Localizacion" ma:index="15" nillable="true" ma:displayName="Localizacion" ma:list="e5dd0f9b-3283-4b08-8f98-052a55b22bb1" ma:internalName="Localizacion" ma:showField="Title">
      <xsd:simpleType>
        <xsd:restriction base="dms:Lookup"/>
      </xsd:simpleType>
    </xsd:element>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lcf76f155ced4ddcb4097134ff3c332f" ma:index="21" nillable="true" ma:taxonomy="true" ma:internalName="lcf76f155ced4ddcb4097134ff3c332f" ma:taxonomyFieldName="MediaServiceImageTags" ma:displayName="Etiquetas de imagen" ma:readOnly="false" ma:fieldId="{5cf76f15-5ced-4ddc-b409-7134ff3c332f}" ma:taxonomyMulti="true" ma:sspId="b9beb79d-4d1f-4432-8fbc-589102f504d2" ma:termSetId="09814cd3-568e-fe90-9814-8d621ff8fb84" ma:anchorId="fba54fb3-c3e1-fe81-a776-ca4b69148c4d" ma:open="true" ma:isKeyword="false">
      <xsd:complexType>
        <xsd:sequence>
          <xsd:element ref="pc:Terms" minOccurs="0" maxOccurs="1"/>
        </xsd:sequence>
      </xsd:complexType>
    </xsd:element>
    <xsd:element name="MediaServiceDateTaken" ma:index="23" nillable="true" ma:displayName="MediaServiceDateTaken" ma:hidden="true" ma:indexed="true" ma:internalName="MediaServiceDateTaken" ma:readOnly="true">
      <xsd:simpleType>
        <xsd:restriction base="dms:Text"/>
      </xsd:simpleType>
    </xsd:element>
    <xsd:element name="MediaServiceOCR" ma:index="24" nillable="true" ma:displayName="Extracted Text" ma:internalName="MediaServiceOCR" ma:readOnly="true">
      <xsd:simpleType>
        <xsd:restriction base="dms:Note">
          <xsd:maxLength value="255"/>
        </xsd:restriction>
      </xsd:simpleType>
    </xsd:element>
    <xsd:element name="MediaServiceGenerationTime" ma:index="25" nillable="true" ma:displayName="MediaServiceGenerationTime" ma:hidden="true" ma:internalName="MediaServiceGenerationTime" ma:readOnly="true">
      <xsd:simpleType>
        <xsd:restriction base="dms:Text"/>
      </xsd:simpleType>
    </xsd:element>
    <xsd:element name="MediaServiceEventHashCode" ma:index="26" nillable="true" ma:displayName="MediaServiceEventHashCode" ma:hidden="true" ma:internalName="MediaServiceEventHashCode"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MediaServiceLocation" ma:index="28" nillable="true" ma:displayName="Location" ma:indexed="true" ma:internalName="MediaServiceLocation" ma:readOnly="true">
      <xsd:simpleType>
        <xsd:restriction base="dms:Text"/>
      </xsd:simpleType>
    </xsd:element>
    <xsd:element name="MediaServiceBillingMetadata" ma:index="29" nillable="true" ma:displayName="MediaServiceBillingMetadata" ma:hidden="true" ma:internalName="MediaServiceBillingMetadata" ma:readOnly="true">
      <xsd:simpleType>
        <xsd:restriction base="dms:Note"/>
      </xsd:simpleType>
    </xsd:element>
    <xsd:element name="Contrato" ma:index="30" nillable="true" ma:displayName="Contrato" ma:internalName="Contrato">
      <xsd:simpleType>
        <xsd:restriction base="dms:Text">
          <xsd:maxLength value="255"/>
        </xsd:restriction>
      </xsd:simpleType>
    </xsd:element>
    <xsd:element name="Departamento" ma:index="31" nillable="true" ma:displayName="Departamento" ma:internalName="Departamento">
      <xsd:simpleType>
        <xsd:restriction base="dms:Text">
          <xsd:maxLength value="255"/>
        </xsd:restriction>
      </xsd:simpleType>
    </xsd:element>
    <xsd:element name="Proyecto" ma:index="33" nillable="true" ma:displayName="Proyecto" ma:internalName="Proyecto">
      <xsd:simpleType>
        <xsd:restriction base="dms:Text">
          <xsd:maxLength value="255"/>
        </xsd:restriction>
      </xsd:simpleType>
    </xsd:element>
    <xsd:element name="Propuesta" ma:index="34" nillable="true" ma:displayName="Propuesta" ma:internalName="Propuesta">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fcbc64f-caf8-453e-bcd1-608ffc0bd215" elementFormDefault="qualified">
    <xsd:import namespace="http://schemas.microsoft.com/office/2006/documentManagement/types"/>
    <xsd:import namespace="http://schemas.microsoft.com/office/infopath/2007/PartnerControls"/>
    <xsd:element name="Cliente" ma:index="32" nillable="true" ma:displayName="Cliente" ma:default="1128" ma:internalName="Cliente">
      <xsd:simpleType>
        <xsd:restriction base="dms:Text">
          <xsd:maxLength value="1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6786DA-2C4E-4ADA-91B6-7C244B6B7802}">
  <ds:schemaRefs>
    <ds:schemaRef ds:uri="http://schemas.microsoft.com/sharepoint/v3/contenttype/forms"/>
  </ds:schemaRefs>
</ds:datastoreItem>
</file>

<file path=customXml/itemProps2.xml><?xml version="1.0" encoding="utf-8"?>
<ds:datastoreItem xmlns:ds="http://schemas.openxmlformats.org/officeDocument/2006/customXml" ds:itemID="{1B430557-DBD8-423D-AF1C-6247CE0D64E1}">
  <ds:schemaRefs>
    <ds:schemaRef ds:uri="http://purl.org/dc/dcmitype/"/>
    <ds:schemaRef ds:uri="http://www.w3.org/XML/1998/namespace"/>
    <ds:schemaRef ds:uri="http://schemas.openxmlformats.org/package/2006/metadata/core-properties"/>
    <ds:schemaRef ds:uri="http://schemas.microsoft.com/office/infopath/2007/PartnerControls"/>
    <ds:schemaRef ds:uri="http://purl.org/dc/terms/"/>
    <ds:schemaRef ds:uri="f055c943-bd41-42d9-a4e2-c49d1bf0333e"/>
    <ds:schemaRef ds:uri="http://schemas.microsoft.com/office/2006/metadata/properties"/>
    <ds:schemaRef ds:uri="bfcbc64f-caf8-453e-bcd1-608ffc0bd215"/>
    <ds:schemaRef ds:uri="76f3c5b7-be92-42af-bbbe-368a73ba4bf6"/>
    <ds:schemaRef ds:uri="http://schemas.microsoft.com/office/2006/documentManagement/types"/>
    <ds:schemaRef ds:uri="01f4aec3-2e8c-4911-a8f8-2a13ca7a4647"/>
    <ds:schemaRef ds:uri="http://schemas.microsoft.com/sharepoint/v3"/>
    <ds:schemaRef ds:uri="http://purl.org/dc/elements/1.1/"/>
  </ds:schemaRefs>
</ds:datastoreItem>
</file>

<file path=customXml/itemProps3.xml><?xml version="1.0" encoding="utf-8"?>
<ds:datastoreItem xmlns:ds="http://schemas.openxmlformats.org/officeDocument/2006/customXml" ds:itemID="{ED221159-1476-4996-9A33-72F2BA970B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1f4aec3-2e8c-4911-a8f8-2a13ca7a4647"/>
    <ds:schemaRef ds:uri="f055c943-bd41-42d9-a4e2-c49d1bf0333e"/>
    <ds:schemaRef ds:uri="76f3c5b7-be92-42af-bbbe-368a73ba4bf6"/>
    <ds:schemaRef ds:uri="bfcbc64f-caf8-453e-bcd1-608ffc0bd2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C663B04-FFB7-45CA-85C4-A904AC25E514}"/>
</file>

<file path=docProps/app.xml><?xml version="1.0" encoding="utf-8"?>
<Properties xmlns="http://schemas.openxmlformats.org/officeDocument/2006/extended-properties" xmlns:vt="http://schemas.openxmlformats.org/officeDocument/2006/docPropsVTypes">
  <TotalTime>5800</TotalTime>
  <Words>3811</Words>
  <Application>Microsoft Office PowerPoint</Application>
  <PresentationFormat>Personalizado</PresentationFormat>
  <Paragraphs>268</Paragraphs>
  <Slides>43</Slides>
  <Notes>40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43</vt:i4>
      </vt:variant>
    </vt:vector>
  </HeadingPairs>
  <TitlesOfParts>
    <vt:vector size="50" baseType="lpstr">
      <vt:lpstr>Calibri</vt:lpstr>
      <vt:lpstr>Arial</vt:lpstr>
      <vt:lpstr>MS Gothic</vt:lpstr>
      <vt:lpstr>Symbol</vt:lpstr>
      <vt:lpstr>Wingdings</vt:lpstr>
      <vt:lpstr>Aptos</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INSPIRE PPT</dc:title>
  <dc:creator>Dimitra Zervaki</dc:creator>
  <cp:keywords>, docId:2F98BD2C68A8989EC6370195573F6F57</cp:keywords>
  <cp:lastModifiedBy>Anna  Cebrián Prats</cp:lastModifiedBy>
  <cp:revision>305</cp:revision>
  <dcterms:created xsi:type="dcterms:W3CDTF">2006-08-16T00:00:00Z</dcterms:created>
  <dcterms:modified xsi:type="dcterms:W3CDTF">2026-03-27T14:50:43Z</dcterms:modified>
  <dc:identifier>DAF-0nawCPQ</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y fmtid="{D5CDD505-2E9C-101B-9397-08002B2CF9AE}" pid="3" name="_dlc_DocIdItemGuid">
    <vt:lpwstr>1d00b9a3-fc5b-4eed-b1e8-47b9ce6eb52c</vt:lpwstr>
  </property>
  <property fmtid="{D5CDD505-2E9C-101B-9397-08002B2CF9AE}" pid="4" name="MediaServiceImageTags">
    <vt:lpwstr/>
  </property>
</Properties>
</file>